
<file path=[Content_Types].xml><?xml version="1.0" encoding="utf-8"?>
<Types xmlns="http://schemas.openxmlformats.org/package/2006/content-types">
  <Override PartName="/ppt/slides/slide29.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Default Extension="jpeg" ContentType="image/jpeg"/>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tags/tag17.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ags/tag15.xml" ContentType="application/vnd.openxmlformats-officedocument.presentationml.tags+xml"/>
  <Default Extension="vml" ContentType="application/vnd.openxmlformats-officedocument.vmlDrawing"/>
  <Override PartName="/ppt/tags/tag24.xml" ContentType="application/vnd.openxmlformats-officedocument.presentationml.tag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7" r:id="rId1"/>
  </p:sldMasterIdLst>
  <p:notesMasterIdLst>
    <p:notesMasterId r:id="rId39"/>
  </p:notesMasterIdLst>
  <p:sldIdLst>
    <p:sldId id="469" r:id="rId2"/>
    <p:sldId id="383" r:id="rId3"/>
    <p:sldId id="405" r:id="rId4"/>
    <p:sldId id="384" r:id="rId5"/>
    <p:sldId id="385" r:id="rId6"/>
    <p:sldId id="386" r:id="rId7"/>
    <p:sldId id="433" r:id="rId8"/>
    <p:sldId id="434" r:id="rId9"/>
    <p:sldId id="435" r:id="rId10"/>
    <p:sldId id="436" r:id="rId11"/>
    <p:sldId id="470" r:id="rId12"/>
    <p:sldId id="387" r:id="rId13"/>
    <p:sldId id="411" r:id="rId14"/>
    <p:sldId id="473" r:id="rId15"/>
    <p:sldId id="474" r:id="rId16"/>
    <p:sldId id="471" r:id="rId17"/>
    <p:sldId id="472" r:id="rId18"/>
    <p:sldId id="417" r:id="rId19"/>
    <p:sldId id="388" r:id="rId20"/>
    <p:sldId id="437" r:id="rId21"/>
    <p:sldId id="475" r:id="rId22"/>
    <p:sldId id="476" r:id="rId23"/>
    <p:sldId id="477" r:id="rId24"/>
    <p:sldId id="478" r:id="rId25"/>
    <p:sldId id="479" r:id="rId26"/>
    <p:sldId id="480" r:id="rId27"/>
    <p:sldId id="481" r:id="rId28"/>
    <p:sldId id="482" r:id="rId29"/>
    <p:sldId id="483" r:id="rId30"/>
    <p:sldId id="454" r:id="rId31"/>
    <p:sldId id="448" r:id="rId32"/>
    <p:sldId id="449" r:id="rId33"/>
    <p:sldId id="450" r:id="rId34"/>
    <p:sldId id="451" r:id="rId35"/>
    <p:sldId id="452" r:id="rId36"/>
    <p:sldId id="315" r:id="rId37"/>
    <p:sldId id="401"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0" autoAdjust="0"/>
    <p:restoredTop sz="69892" autoAdjust="0"/>
  </p:normalViewPr>
  <p:slideViewPr>
    <p:cSldViewPr>
      <p:cViewPr>
        <p:scale>
          <a:sx n="66" d="100"/>
          <a:sy n="66" d="100"/>
        </p:scale>
        <p:origin x="-1464" y="210"/>
      </p:cViewPr>
      <p:guideLst>
        <p:guide orient="horz" pos="2160"/>
        <p:guide pos="2880"/>
      </p:guideLst>
    </p:cSldViewPr>
  </p:slideViewPr>
  <p:notesTextViewPr>
    <p:cViewPr>
      <p:scale>
        <a:sx n="1" d="1"/>
        <a:sy n="1" d="1"/>
      </p:scale>
      <p:origin x="0" y="0"/>
    </p:cViewPr>
  </p:notesTextViewPr>
  <p:sorterViewPr>
    <p:cViewPr>
      <p:scale>
        <a:sx n="100" d="100"/>
        <a:sy n="100" d="100"/>
      </p:scale>
      <p:origin x="0" y="1914"/>
    </p:cViewPr>
  </p:sorterViewPr>
  <p:notesViewPr>
    <p:cSldViewPr>
      <p:cViewPr varScale="1">
        <p:scale>
          <a:sx n="70" d="100"/>
          <a:sy n="70" d="100"/>
        </p:scale>
        <p:origin x="-2766"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32C9F8-3B29-4600-B019-FEA4E249956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D68F52B7-0A4A-4094-A424-7FADF33AE817}">
      <dgm:prSet/>
      <dgm:spPr/>
      <dgm:t>
        <a:bodyPr/>
        <a:lstStyle/>
        <a:p>
          <a:pPr rtl="0"/>
          <a:r>
            <a:rPr lang="en-US" b="1" dirty="0" smtClean="0"/>
            <a:t>Pings</a:t>
          </a:r>
          <a:endParaRPr lang="en-US" dirty="0"/>
        </a:p>
      </dgm:t>
    </dgm:pt>
    <dgm:pt modelId="{C9DDB696-FC0F-4246-857B-0028932EFB4A}" type="parTrans" cxnId="{1AE0C094-D8CC-454C-BB13-BF7712C430C6}">
      <dgm:prSet/>
      <dgm:spPr/>
      <dgm:t>
        <a:bodyPr/>
        <a:lstStyle/>
        <a:p>
          <a:endParaRPr lang="en-US"/>
        </a:p>
      </dgm:t>
    </dgm:pt>
    <dgm:pt modelId="{AFED7EB4-52D6-41CE-AF64-7C3D9B445A79}" type="sibTrans" cxnId="{1AE0C094-D8CC-454C-BB13-BF7712C430C6}">
      <dgm:prSet/>
      <dgm:spPr/>
      <dgm:t>
        <a:bodyPr/>
        <a:lstStyle/>
        <a:p>
          <a:endParaRPr lang="en-US"/>
        </a:p>
      </dgm:t>
    </dgm:pt>
    <dgm:pt modelId="{CAE3796B-C96B-43EE-897C-CB6C9F240CAC}">
      <dgm:prSet/>
      <dgm:spPr/>
      <dgm:t>
        <a:bodyPr/>
        <a:lstStyle/>
        <a:p>
          <a:pPr rtl="0"/>
          <a:r>
            <a:rPr lang="en-US" b="1" dirty="0" smtClean="0"/>
            <a:t>Acoustic pulses of a known frequency </a:t>
          </a:r>
          <a:endParaRPr lang="en-US" dirty="0"/>
        </a:p>
      </dgm:t>
    </dgm:pt>
    <dgm:pt modelId="{30702B45-725C-435D-84E0-99527BEE8F54}" type="parTrans" cxnId="{3FF55BAE-FDB0-44B8-93A8-89624D741C17}">
      <dgm:prSet/>
      <dgm:spPr/>
      <dgm:t>
        <a:bodyPr/>
        <a:lstStyle/>
        <a:p>
          <a:endParaRPr lang="en-US"/>
        </a:p>
      </dgm:t>
    </dgm:pt>
    <dgm:pt modelId="{427772CD-14FA-4941-91C7-CF8ECDBF7919}" type="sibTrans" cxnId="{3FF55BAE-FDB0-44B8-93A8-89624D741C17}">
      <dgm:prSet/>
      <dgm:spPr/>
      <dgm:t>
        <a:bodyPr/>
        <a:lstStyle/>
        <a:p>
          <a:endParaRPr lang="en-US"/>
        </a:p>
      </dgm:t>
    </dgm:pt>
    <dgm:pt modelId="{80F81AF7-81AE-45D0-9AC5-A93B14DABC6C}">
      <dgm:prSet/>
      <dgm:spPr/>
      <dgm:t>
        <a:bodyPr/>
        <a:lstStyle/>
        <a:p>
          <a:pPr rtl="0"/>
          <a:r>
            <a:rPr lang="en-US" b="1" dirty="0" smtClean="0"/>
            <a:t>Depth Cells (Bin)</a:t>
          </a:r>
          <a:endParaRPr lang="en-US" dirty="0"/>
        </a:p>
      </dgm:t>
    </dgm:pt>
    <dgm:pt modelId="{2A7FC35C-8654-4B7A-A988-7ABECBD90B1E}" type="parTrans" cxnId="{4FB573FB-513F-412F-BAE1-6C76D9CFFA20}">
      <dgm:prSet/>
      <dgm:spPr/>
      <dgm:t>
        <a:bodyPr/>
        <a:lstStyle/>
        <a:p>
          <a:endParaRPr lang="en-US"/>
        </a:p>
      </dgm:t>
    </dgm:pt>
    <dgm:pt modelId="{0BD6EE39-C463-4D0F-8CE9-0B80BC32D757}" type="sibTrans" cxnId="{4FB573FB-513F-412F-BAE1-6C76D9CFFA20}">
      <dgm:prSet/>
      <dgm:spPr/>
      <dgm:t>
        <a:bodyPr/>
        <a:lstStyle/>
        <a:p>
          <a:endParaRPr lang="en-US"/>
        </a:p>
      </dgm:t>
    </dgm:pt>
    <dgm:pt modelId="{EB608A9B-F6F8-478B-806B-600A652F98A2}">
      <dgm:prSet/>
      <dgm:spPr/>
      <dgm:t>
        <a:bodyPr/>
        <a:lstStyle/>
        <a:p>
          <a:pPr rtl="0"/>
          <a:r>
            <a:rPr lang="en-US" b="1" dirty="0" smtClean="0"/>
            <a:t>A segment of a velocity profile, similar to a point velocity measurement</a:t>
          </a:r>
          <a:endParaRPr lang="en-US" dirty="0"/>
        </a:p>
      </dgm:t>
    </dgm:pt>
    <dgm:pt modelId="{8265C97C-CA18-460B-9850-28A6C9C4F9CF}" type="parTrans" cxnId="{ABE9891B-16EA-48FF-BA0A-F8652E3584DA}">
      <dgm:prSet/>
      <dgm:spPr/>
      <dgm:t>
        <a:bodyPr/>
        <a:lstStyle/>
        <a:p>
          <a:endParaRPr lang="en-US"/>
        </a:p>
      </dgm:t>
    </dgm:pt>
    <dgm:pt modelId="{0695D4FE-E517-4D34-83BB-134CAFA8D208}" type="sibTrans" cxnId="{ABE9891B-16EA-48FF-BA0A-F8652E3584DA}">
      <dgm:prSet/>
      <dgm:spPr/>
      <dgm:t>
        <a:bodyPr/>
        <a:lstStyle/>
        <a:p>
          <a:endParaRPr lang="en-US"/>
        </a:p>
      </dgm:t>
    </dgm:pt>
    <dgm:pt modelId="{3AF96E33-23A0-4F4E-AB1F-2DD2F86857D4}">
      <dgm:prSet/>
      <dgm:spPr/>
      <dgm:t>
        <a:bodyPr/>
        <a:lstStyle/>
        <a:p>
          <a:pPr rtl="0"/>
          <a:r>
            <a:rPr lang="en-US" b="1" dirty="0" smtClean="0"/>
            <a:t>Ensembles</a:t>
          </a:r>
          <a:endParaRPr lang="en-US" dirty="0"/>
        </a:p>
      </dgm:t>
    </dgm:pt>
    <dgm:pt modelId="{A445837B-EAF3-4A55-A892-C98DB83B2924}" type="parTrans" cxnId="{BE63EE72-83E1-40BE-B78F-906A3C4CD51A}">
      <dgm:prSet/>
      <dgm:spPr/>
      <dgm:t>
        <a:bodyPr/>
        <a:lstStyle/>
        <a:p>
          <a:endParaRPr lang="en-US"/>
        </a:p>
      </dgm:t>
    </dgm:pt>
    <dgm:pt modelId="{F1893AC3-6651-4F03-B862-11F604C47D70}" type="sibTrans" cxnId="{BE63EE72-83E1-40BE-B78F-906A3C4CD51A}">
      <dgm:prSet/>
      <dgm:spPr/>
      <dgm:t>
        <a:bodyPr/>
        <a:lstStyle/>
        <a:p>
          <a:endParaRPr lang="en-US"/>
        </a:p>
      </dgm:t>
    </dgm:pt>
    <dgm:pt modelId="{6A278C81-807F-46E6-999B-16A82F6144C8}">
      <dgm:prSet/>
      <dgm:spPr/>
      <dgm:t>
        <a:bodyPr/>
        <a:lstStyle/>
        <a:p>
          <a:pPr rtl="0"/>
          <a:r>
            <a:rPr lang="en-US" b="1" dirty="0" smtClean="0"/>
            <a:t>A collection of 1 or more pings averaged together to obtain a water velocity </a:t>
          </a:r>
          <a:r>
            <a:rPr lang="en-US" b="1" i="0" spc="0" dirty="0" smtClean="0">
              <a:effectLst/>
            </a:rPr>
            <a:t>profile</a:t>
          </a:r>
          <a:r>
            <a:rPr lang="en-US" b="1" dirty="0" smtClean="0"/>
            <a:t> and/or a boat velocity at a single point</a:t>
          </a:r>
          <a:endParaRPr lang="en-US" dirty="0"/>
        </a:p>
      </dgm:t>
    </dgm:pt>
    <dgm:pt modelId="{79A3EA8D-B249-45E5-9272-58F22F3E6E1F}" type="parTrans" cxnId="{2A02C474-A720-4600-BA02-7A388237CEB2}">
      <dgm:prSet/>
      <dgm:spPr/>
      <dgm:t>
        <a:bodyPr/>
        <a:lstStyle/>
        <a:p>
          <a:endParaRPr lang="en-US"/>
        </a:p>
      </dgm:t>
    </dgm:pt>
    <dgm:pt modelId="{85C0CB18-D94E-413D-A3D5-356EAF74601B}" type="sibTrans" cxnId="{2A02C474-A720-4600-BA02-7A388237CEB2}">
      <dgm:prSet/>
      <dgm:spPr/>
      <dgm:t>
        <a:bodyPr/>
        <a:lstStyle/>
        <a:p>
          <a:endParaRPr lang="en-US"/>
        </a:p>
      </dgm:t>
    </dgm:pt>
    <dgm:pt modelId="{2E0034E2-B7CE-49A0-B6A0-AA463967C55B}">
      <dgm:prSet/>
      <dgm:spPr/>
      <dgm:t>
        <a:bodyPr/>
        <a:lstStyle/>
        <a:p>
          <a:pPr rtl="0"/>
          <a:r>
            <a:rPr lang="en-US" b="1" dirty="0" smtClean="0"/>
            <a:t>Transect</a:t>
          </a:r>
          <a:endParaRPr lang="en-US" dirty="0"/>
        </a:p>
      </dgm:t>
    </dgm:pt>
    <dgm:pt modelId="{F14B9A0C-50B9-4AC2-9355-D094224B3121}" type="parTrans" cxnId="{42E406EA-8BD9-4005-9EF8-AD582C874B1B}">
      <dgm:prSet/>
      <dgm:spPr/>
      <dgm:t>
        <a:bodyPr/>
        <a:lstStyle/>
        <a:p>
          <a:endParaRPr lang="en-US"/>
        </a:p>
      </dgm:t>
    </dgm:pt>
    <dgm:pt modelId="{56989F3D-2EF2-4973-BB25-1836D0E18522}" type="sibTrans" cxnId="{42E406EA-8BD9-4005-9EF8-AD582C874B1B}">
      <dgm:prSet/>
      <dgm:spPr/>
      <dgm:t>
        <a:bodyPr/>
        <a:lstStyle/>
        <a:p>
          <a:endParaRPr lang="en-US"/>
        </a:p>
      </dgm:t>
    </dgm:pt>
    <dgm:pt modelId="{280F6AB8-1A32-4517-B133-D8533F761BDD}">
      <dgm:prSet/>
      <dgm:spPr/>
      <dgm:t>
        <a:bodyPr/>
        <a:lstStyle/>
        <a:p>
          <a:pPr rtl="0"/>
          <a:r>
            <a:rPr lang="en-US" b="1" dirty="0" smtClean="0"/>
            <a:t>A group of ensembles collected while traversing a stream that constitute a single measurement of discharge</a:t>
          </a:r>
          <a:endParaRPr lang="en-US" dirty="0"/>
        </a:p>
      </dgm:t>
    </dgm:pt>
    <dgm:pt modelId="{87336132-34B1-44F4-B161-A36EAAD0887D}" type="parTrans" cxnId="{C10B8BD8-CD60-4293-93A0-C4585C9F1B68}">
      <dgm:prSet/>
      <dgm:spPr/>
      <dgm:t>
        <a:bodyPr/>
        <a:lstStyle/>
        <a:p>
          <a:endParaRPr lang="en-US"/>
        </a:p>
      </dgm:t>
    </dgm:pt>
    <dgm:pt modelId="{0BC9223B-2E22-418D-8538-F334688ABF28}" type="sibTrans" cxnId="{C10B8BD8-CD60-4293-93A0-C4585C9F1B68}">
      <dgm:prSet/>
      <dgm:spPr/>
      <dgm:t>
        <a:bodyPr/>
        <a:lstStyle/>
        <a:p>
          <a:endParaRPr lang="en-US"/>
        </a:p>
      </dgm:t>
    </dgm:pt>
    <dgm:pt modelId="{EE7B3B1A-D8E9-4245-8E60-6F6A299C37F3}">
      <dgm:prSet/>
      <dgm:spPr/>
      <dgm:t>
        <a:bodyPr/>
        <a:lstStyle/>
        <a:p>
          <a:pPr rtl="0"/>
          <a:r>
            <a:rPr lang="en-US" b="1" dirty="0" smtClean="0"/>
            <a:t>Bottom tracking</a:t>
          </a:r>
          <a:endParaRPr lang="en-US" dirty="0"/>
        </a:p>
      </dgm:t>
    </dgm:pt>
    <dgm:pt modelId="{1DCC6E8A-8BE3-45F7-BA21-F8F19F1C0278}" type="parTrans" cxnId="{13D7905A-7E80-4C72-A6EB-0C4BCCF9133F}">
      <dgm:prSet/>
      <dgm:spPr/>
      <dgm:t>
        <a:bodyPr/>
        <a:lstStyle/>
        <a:p>
          <a:endParaRPr lang="en-US"/>
        </a:p>
      </dgm:t>
    </dgm:pt>
    <dgm:pt modelId="{7638968A-B986-46A9-AE3B-ED73F12778F3}" type="sibTrans" cxnId="{13D7905A-7E80-4C72-A6EB-0C4BCCF9133F}">
      <dgm:prSet/>
      <dgm:spPr/>
      <dgm:t>
        <a:bodyPr/>
        <a:lstStyle/>
        <a:p>
          <a:endParaRPr lang="en-US"/>
        </a:p>
      </dgm:t>
    </dgm:pt>
    <dgm:pt modelId="{80B407FB-80EA-43D7-8728-1767EEEE700E}">
      <dgm:prSet/>
      <dgm:spPr/>
      <dgm:t>
        <a:bodyPr/>
        <a:lstStyle/>
        <a:p>
          <a:pPr rtl="0"/>
          <a:r>
            <a:rPr lang="en-US" b="1" dirty="0" smtClean="0"/>
            <a:t>Acoustic method used to measure boat speed and direction.  Typically, the depth is also measured during bottom tracking.</a:t>
          </a:r>
          <a:endParaRPr lang="en-US" dirty="0"/>
        </a:p>
      </dgm:t>
    </dgm:pt>
    <dgm:pt modelId="{C042A63F-39A6-4178-BA6D-5D2682FC1281}" type="parTrans" cxnId="{CED7E632-FE95-4B1D-9A02-7FF268554AFA}">
      <dgm:prSet/>
      <dgm:spPr/>
      <dgm:t>
        <a:bodyPr/>
        <a:lstStyle/>
        <a:p>
          <a:endParaRPr lang="en-US"/>
        </a:p>
      </dgm:t>
    </dgm:pt>
    <dgm:pt modelId="{9F5420B7-DF26-44F7-B485-1731FE2E3525}" type="sibTrans" cxnId="{CED7E632-FE95-4B1D-9A02-7FF268554AFA}">
      <dgm:prSet/>
      <dgm:spPr/>
      <dgm:t>
        <a:bodyPr/>
        <a:lstStyle/>
        <a:p>
          <a:endParaRPr lang="en-US"/>
        </a:p>
      </dgm:t>
    </dgm:pt>
    <dgm:pt modelId="{56FF3E10-4B9C-45CD-A8C5-8781F77D7241}" type="pres">
      <dgm:prSet presAssocID="{E332C9F8-3B29-4600-B019-FEA4E249956F}" presName="Name0" presStyleCnt="0">
        <dgm:presLayoutVars>
          <dgm:dir/>
          <dgm:animLvl val="lvl"/>
          <dgm:resizeHandles val="exact"/>
        </dgm:presLayoutVars>
      </dgm:prSet>
      <dgm:spPr/>
      <dgm:t>
        <a:bodyPr/>
        <a:lstStyle/>
        <a:p>
          <a:endParaRPr lang="en-US"/>
        </a:p>
      </dgm:t>
    </dgm:pt>
    <dgm:pt modelId="{42A0E1D6-F498-4ABE-B1C0-ACF60A316804}" type="pres">
      <dgm:prSet presAssocID="{D68F52B7-0A4A-4094-A424-7FADF33AE817}" presName="linNode" presStyleCnt="0"/>
      <dgm:spPr/>
    </dgm:pt>
    <dgm:pt modelId="{6C19DADC-F5F2-48B7-A979-B6C2F8D28E82}" type="pres">
      <dgm:prSet presAssocID="{D68F52B7-0A4A-4094-A424-7FADF33AE817}" presName="parentText" presStyleLbl="node1" presStyleIdx="0" presStyleCnt="5">
        <dgm:presLayoutVars>
          <dgm:chMax val="1"/>
          <dgm:bulletEnabled val="1"/>
        </dgm:presLayoutVars>
      </dgm:prSet>
      <dgm:spPr/>
      <dgm:t>
        <a:bodyPr/>
        <a:lstStyle/>
        <a:p>
          <a:endParaRPr lang="en-US"/>
        </a:p>
      </dgm:t>
    </dgm:pt>
    <dgm:pt modelId="{D649C3F6-E7EC-4533-A71F-E4C8FCDC8DE5}" type="pres">
      <dgm:prSet presAssocID="{D68F52B7-0A4A-4094-A424-7FADF33AE817}" presName="descendantText" presStyleLbl="alignAccFollowNode1" presStyleIdx="0" presStyleCnt="5">
        <dgm:presLayoutVars>
          <dgm:bulletEnabled val="1"/>
        </dgm:presLayoutVars>
      </dgm:prSet>
      <dgm:spPr/>
      <dgm:t>
        <a:bodyPr/>
        <a:lstStyle/>
        <a:p>
          <a:endParaRPr lang="en-US"/>
        </a:p>
      </dgm:t>
    </dgm:pt>
    <dgm:pt modelId="{CE60EE32-A851-4D09-AB3C-0F9360E00A55}" type="pres">
      <dgm:prSet presAssocID="{AFED7EB4-52D6-41CE-AF64-7C3D9B445A79}" presName="sp" presStyleCnt="0"/>
      <dgm:spPr/>
    </dgm:pt>
    <dgm:pt modelId="{35CFCD9C-53D5-4B35-9D05-BA9CC299348C}" type="pres">
      <dgm:prSet presAssocID="{80F81AF7-81AE-45D0-9AC5-A93B14DABC6C}" presName="linNode" presStyleCnt="0"/>
      <dgm:spPr/>
    </dgm:pt>
    <dgm:pt modelId="{F9B87997-258F-414F-9FDA-7B9D5ABCE802}" type="pres">
      <dgm:prSet presAssocID="{80F81AF7-81AE-45D0-9AC5-A93B14DABC6C}" presName="parentText" presStyleLbl="node1" presStyleIdx="1" presStyleCnt="5">
        <dgm:presLayoutVars>
          <dgm:chMax val="1"/>
          <dgm:bulletEnabled val="1"/>
        </dgm:presLayoutVars>
      </dgm:prSet>
      <dgm:spPr/>
      <dgm:t>
        <a:bodyPr/>
        <a:lstStyle/>
        <a:p>
          <a:endParaRPr lang="en-US"/>
        </a:p>
      </dgm:t>
    </dgm:pt>
    <dgm:pt modelId="{EACCF1DC-36A1-417E-9C41-2E0731F75F5B}" type="pres">
      <dgm:prSet presAssocID="{80F81AF7-81AE-45D0-9AC5-A93B14DABC6C}" presName="descendantText" presStyleLbl="alignAccFollowNode1" presStyleIdx="1" presStyleCnt="5">
        <dgm:presLayoutVars>
          <dgm:bulletEnabled val="1"/>
        </dgm:presLayoutVars>
      </dgm:prSet>
      <dgm:spPr/>
      <dgm:t>
        <a:bodyPr/>
        <a:lstStyle/>
        <a:p>
          <a:endParaRPr lang="en-US"/>
        </a:p>
      </dgm:t>
    </dgm:pt>
    <dgm:pt modelId="{F3DF1D44-45B0-4E45-AD1C-0D6F78114885}" type="pres">
      <dgm:prSet presAssocID="{0BD6EE39-C463-4D0F-8CE9-0B80BC32D757}" presName="sp" presStyleCnt="0"/>
      <dgm:spPr/>
    </dgm:pt>
    <dgm:pt modelId="{0E3261B4-4D6A-4D37-96EA-6EF9ED7FBB96}" type="pres">
      <dgm:prSet presAssocID="{3AF96E33-23A0-4F4E-AB1F-2DD2F86857D4}" presName="linNode" presStyleCnt="0"/>
      <dgm:spPr/>
    </dgm:pt>
    <dgm:pt modelId="{DC9A00A0-BBB6-42D9-BEEB-33D4D24CFD8F}" type="pres">
      <dgm:prSet presAssocID="{3AF96E33-23A0-4F4E-AB1F-2DD2F86857D4}" presName="parentText" presStyleLbl="node1" presStyleIdx="2" presStyleCnt="5">
        <dgm:presLayoutVars>
          <dgm:chMax val="1"/>
          <dgm:bulletEnabled val="1"/>
        </dgm:presLayoutVars>
      </dgm:prSet>
      <dgm:spPr/>
      <dgm:t>
        <a:bodyPr/>
        <a:lstStyle/>
        <a:p>
          <a:endParaRPr lang="en-US"/>
        </a:p>
      </dgm:t>
    </dgm:pt>
    <dgm:pt modelId="{AF4C5725-0762-4266-AAB3-12B1D64F4726}" type="pres">
      <dgm:prSet presAssocID="{3AF96E33-23A0-4F4E-AB1F-2DD2F86857D4}" presName="descendantText" presStyleLbl="alignAccFollowNode1" presStyleIdx="2" presStyleCnt="5">
        <dgm:presLayoutVars>
          <dgm:bulletEnabled val="1"/>
        </dgm:presLayoutVars>
      </dgm:prSet>
      <dgm:spPr/>
      <dgm:t>
        <a:bodyPr/>
        <a:lstStyle/>
        <a:p>
          <a:endParaRPr lang="en-US"/>
        </a:p>
      </dgm:t>
    </dgm:pt>
    <dgm:pt modelId="{A00D703C-303A-4E63-A702-DAE0C7E0D43C}" type="pres">
      <dgm:prSet presAssocID="{F1893AC3-6651-4F03-B862-11F604C47D70}" presName="sp" presStyleCnt="0"/>
      <dgm:spPr/>
    </dgm:pt>
    <dgm:pt modelId="{549AC200-E143-4C62-91BB-7AB3058061FB}" type="pres">
      <dgm:prSet presAssocID="{2E0034E2-B7CE-49A0-B6A0-AA463967C55B}" presName="linNode" presStyleCnt="0"/>
      <dgm:spPr/>
    </dgm:pt>
    <dgm:pt modelId="{73164DF2-760B-4C52-8D18-0770CF875D4A}" type="pres">
      <dgm:prSet presAssocID="{2E0034E2-B7CE-49A0-B6A0-AA463967C55B}" presName="parentText" presStyleLbl="node1" presStyleIdx="3" presStyleCnt="5">
        <dgm:presLayoutVars>
          <dgm:chMax val="1"/>
          <dgm:bulletEnabled val="1"/>
        </dgm:presLayoutVars>
      </dgm:prSet>
      <dgm:spPr/>
      <dgm:t>
        <a:bodyPr/>
        <a:lstStyle/>
        <a:p>
          <a:endParaRPr lang="en-US"/>
        </a:p>
      </dgm:t>
    </dgm:pt>
    <dgm:pt modelId="{BA2D0414-DB22-41CA-8463-39639D624FB8}" type="pres">
      <dgm:prSet presAssocID="{2E0034E2-B7CE-49A0-B6A0-AA463967C55B}" presName="descendantText" presStyleLbl="alignAccFollowNode1" presStyleIdx="3" presStyleCnt="5">
        <dgm:presLayoutVars>
          <dgm:bulletEnabled val="1"/>
        </dgm:presLayoutVars>
      </dgm:prSet>
      <dgm:spPr/>
      <dgm:t>
        <a:bodyPr/>
        <a:lstStyle/>
        <a:p>
          <a:endParaRPr lang="en-US"/>
        </a:p>
      </dgm:t>
    </dgm:pt>
    <dgm:pt modelId="{8CAD3F65-E593-4249-9571-70121EFC6429}" type="pres">
      <dgm:prSet presAssocID="{56989F3D-2EF2-4973-BB25-1836D0E18522}" presName="sp" presStyleCnt="0"/>
      <dgm:spPr/>
    </dgm:pt>
    <dgm:pt modelId="{7F237D3A-C806-403E-AEA2-F2F9B5B5713E}" type="pres">
      <dgm:prSet presAssocID="{EE7B3B1A-D8E9-4245-8E60-6F6A299C37F3}" presName="linNode" presStyleCnt="0"/>
      <dgm:spPr/>
    </dgm:pt>
    <dgm:pt modelId="{DB089EAD-DE46-472C-A4D3-1CD2A7580E4F}" type="pres">
      <dgm:prSet presAssocID="{EE7B3B1A-D8E9-4245-8E60-6F6A299C37F3}" presName="parentText" presStyleLbl="node1" presStyleIdx="4" presStyleCnt="5">
        <dgm:presLayoutVars>
          <dgm:chMax val="1"/>
          <dgm:bulletEnabled val="1"/>
        </dgm:presLayoutVars>
      </dgm:prSet>
      <dgm:spPr/>
      <dgm:t>
        <a:bodyPr/>
        <a:lstStyle/>
        <a:p>
          <a:endParaRPr lang="en-US"/>
        </a:p>
      </dgm:t>
    </dgm:pt>
    <dgm:pt modelId="{1260C0AC-00FD-4BD1-94B7-D2EAC4C87E23}" type="pres">
      <dgm:prSet presAssocID="{EE7B3B1A-D8E9-4245-8E60-6F6A299C37F3}" presName="descendantText" presStyleLbl="alignAccFollowNode1" presStyleIdx="4" presStyleCnt="5">
        <dgm:presLayoutVars>
          <dgm:bulletEnabled val="1"/>
        </dgm:presLayoutVars>
      </dgm:prSet>
      <dgm:spPr/>
      <dgm:t>
        <a:bodyPr/>
        <a:lstStyle/>
        <a:p>
          <a:endParaRPr lang="en-US"/>
        </a:p>
      </dgm:t>
    </dgm:pt>
  </dgm:ptLst>
  <dgm:cxnLst>
    <dgm:cxn modelId="{42E406EA-8BD9-4005-9EF8-AD582C874B1B}" srcId="{E332C9F8-3B29-4600-B019-FEA4E249956F}" destId="{2E0034E2-B7CE-49A0-B6A0-AA463967C55B}" srcOrd="3" destOrd="0" parTransId="{F14B9A0C-50B9-4AC2-9355-D094224B3121}" sibTransId="{56989F3D-2EF2-4973-BB25-1836D0E18522}"/>
    <dgm:cxn modelId="{1DE2CD90-8D2D-48A7-897C-E378CE308B42}" type="presOf" srcId="{6A278C81-807F-46E6-999B-16A82F6144C8}" destId="{AF4C5725-0762-4266-AAB3-12B1D64F4726}" srcOrd="0" destOrd="0" presId="urn:microsoft.com/office/officeart/2005/8/layout/vList5"/>
    <dgm:cxn modelId="{CED7E632-FE95-4B1D-9A02-7FF268554AFA}" srcId="{EE7B3B1A-D8E9-4245-8E60-6F6A299C37F3}" destId="{80B407FB-80EA-43D7-8728-1767EEEE700E}" srcOrd="0" destOrd="0" parTransId="{C042A63F-39A6-4178-BA6D-5D2682FC1281}" sibTransId="{9F5420B7-DF26-44F7-B485-1731FE2E3525}"/>
    <dgm:cxn modelId="{ABE9891B-16EA-48FF-BA0A-F8652E3584DA}" srcId="{80F81AF7-81AE-45D0-9AC5-A93B14DABC6C}" destId="{EB608A9B-F6F8-478B-806B-600A652F98A2}" srcOrd="0" destOrd="0" parTransId="{8265C97C-CA18-460B-9850-28A6C9C4F9CF}" sibTransId="{0695D4FE-E517-4D34-83BB-134CAFA8D208}"/>
    <dgm:cxn modelId="{E0FCF468-7917-4BFB-A64D-C33D641517A8}" type="presOf" srcId="{EB608A9B-F6F8-478B-806B-600A652F98A2}" destId="{EACCF1DC-36A1-417E-9C41-2E0731F75F5B}" srcOrd="0" destOrd="0" presId="urn:microsoft.com/office/officeart/2005/8/layout/vList5"/>
    <dgm:cxn modelId="{13D7905A-7E80-4C72-A6EB-0C4BCCF9133F}" srcId="{E332C9F8-3B29-4600-B019-FEA4E249956F}" destId="{EE7B3B1A-D8E9-4245-8E60-6F6A299C37F3}" srcOrd="4" destOrd="0" parTransId="{1DCC6E8A-8BE3-45F7-BA21-F8F19F1C0278}" sibTransId="{7638968A-B986-46A9-AE3B-ED73F12778F3}"/>
    <dgm:cxn modelId="{D97A5ECC-68E4-4ABF-9E0A-7D587714E7FB}" type="presOf" srcId="{80B407FB-80EA-43D7-8728-1767EEEE700E}" destId="{1260C0AC-00FD-4BD1-94B7-D2EAC4C87E23}" srcOrd="0" destOrd="0" presId="urn:microsoft.com/office/officeart/2005/8/layout/vList5"/>
    <dgm:cxn modelId="{C10B8BD8-CD60-4293-93A0-C4585C9F1B68}" srcId="{2E0034E2-B7CE-49A0-B6A0-AA463967C55B}" destId="{280F6AB8-1A32-4517-B133-D8533F761BDD}" srcOrd="0" destOrd="0" parTransId="{87336132-34B1-44F4-B161-A36EAAD0887D}" sibTransId="{0BC9223B-2E22-418D-8538-F334688ABF28}"/>
    <dgm:cxn modelId="{A37CB71B-9F7E-4D57-BFD8-94064F215DC2}" type="presOf" srcId="{E332C9F8-3B29-4600-B019-FEA4E249956F}" destId="{56FF3E10-4B9C-45CD-A8C5-8781F77D7241}" srcOrd="0" destOrd="0" presId="urn:microsoft.com/office/officeart/2005/8/layout/vList5"/>
    <dgm:cxn modelId="{097F1127-4B57-4987-95AB-212CD058CE41}" type="presOf" srcId="{3AF96E33-23A0-4F4E-AB1F-2DD2F86857D4}" destId="{DC9A00A0-BBB6-42D9-BEEB-33D4D24CFD8F}" srcOrd="0" destOrd="0" presId="urn:microsoft.com/office/officeart/2005/8/layout/vList5"/>
    <dgm:cxn modelId="{BE63EE72-83E1-40BE-B78F-906A3C4CD51A}" srcId="{E332C9F8-3B29-4600-B019-FEA4E249956F}" destId="{3AF96E33-23A0-4F4E-AB1F-2DD2F86857D4}" srcOrd="2" destOrd="0" parTransId="{A445837B-EAF3-4A55-A892-C98DB83B2924}" sibTransId="{F1893AC3-6651-4F03-B862-11F604C47D70}"/>
    <dgm:cxn modelId="{4FB573FB-513F-412F-BAE1-6C76D9CFFA20}" srcId="{E332C9F8-3B29-4600-B019-FEA4E249956F}" destId="{80F81AF7-81AE-45D0-9AC5-A93B14DABC6C}" srcOrd="1" destOrd="0" parTransId="{2A7FC35C-8654-4B7A-A988-7ABECBD90B1E}" sibTransId="{0BD6EE39-C463-4D0F-8CE9-0B80BC32D757}"/>
    <dgm:cxn modelId="{3FF55BAE-FDB0-44B8-93A8-89624D741C17}" srcId="{D68F52B7-0A4A-4094-A424-7FADF33AE817}" destId="{CAE3796B-C96B-43EE-897C-CB6C9F240CAC}" srcOrd="0" destOrd="0" parTransId="{30702B45-725C-435D-84E0-99527BEE8F54}" sibTransId="{427772CD-14FA-4941-91C7-CF8ECDBF7919}"/>
    <dgm:cxn modelId="{AE28EEAB-E531-4FF3-B3A8-C7862054503A}" type="presOf" srcId="{2E0034E2-B7CE-49A0-B6A0-AA463967C55B}" destId="{73164DF2-760B-4C52-8D18-0770CF875D4A}" srcOrd="0" destOrd="0" presId="urn:microsoft.com/office/officeart/2005/8/layout/vList5"/>
    <dgm:cxn modelId="{9B2EB26E-04DE-4721-9DF6-0B316B42DB7E}" type="presOf" srcId="{CAE3796B-C96B-43EE-897C-CB6C9F240CAC}" destId="{D649C3F6-E7EC-4533-A71F-E4C8FCDC8DE5}" srcOrd="0" destOrd="0" presId="urn:microsoft.com/office/officeart/2005/8/layout/vList5"/>
    <dgm:cxn modelId="{FC518F54-9937-443A-8A36-78D4BAC6D62C}" type="presOf" srcId="{80F81AF7-81AE-45D0-9AC5-A93B14DABC6C}" destId="{F9B87997-258F-414F-9FDA-7B9D5ABCE802}" srcOrd="0" destOrd="0" presId="urn:microsoft.com/office/officeart/2005/8/layout/vList5"/>
    <dgm:cxn modelId="{CFBAE235-6BF8-4ABC-B034-9965367D9270}" type="presOf" srcId="{280F6AB8-1A32-4517-B133-D8533F761BDD}" destId="{BA2D0414-DB22-41CA-8463-39639D624FB8}" srcOrd="0" destOrd="0" presId="urn:microsoft.com/office/officeart/2005/8/layout/vList5"/>
    <dgm:cxn modelId="{097500CD-3506-432F-A17B-311A7FDB04E2}" type="presOf" srcId="{D68F52B7-0A4A-4094-A424-7FADF33AE817}" destId="{6C19DADC-F5F2-48B7-A979-B6C2F8D28E82}" srcOrd="0" destOrd="0" presId="urn:microsoft.com/office/officeart/2005/8/layout/vList5"/>
    <dgm:cxn modelId="{2A02C474-A720-4600-BA02-7A388237CEB2}" srcId="{3AF96E33-23A0-4F4E-AB1F-2DD2F86857D4}" destId="{6A278C81-807F-46E6-999B-16A82F6144C8}" srcOrd="0" destOrd="0" parTransId="{79A3EA8D-B249-45E5-9272-58F22F3E6E1F}" sibTransId="{85C0CB18-D94E-413D-A3D5-356EAF74601B}"/>
    <dgm:cxn modelId="{3338D0EA-09E0-4FDC-8ED7-115BEFC8E60D}" type="presOf" srcId="{EE7B3B1A-D8E9-4245-8E60-6F6A299C37F3}" destId="{DB089EAD-DE46-472C-A4D3-1CD2A7580E4F}" srcOrd="0" destOrd="0" presId="urn:microsoft.com/office/officeart/2005/8/layout/vList5"/>
    <dgm:cxn modelId="{1AE0C094-D8CC-454C-BB13-BF7712C430C6}" srcId="{E332C9F8-3B29-4600-B019-FEA4E249956F}" destId="{D68F52B7-0A4A-4094-A424-7FADF33AE817}" srcOrd="0" destOrd="0" parTransId="{C9DDB696-FC0F-4246-857B-0028932EFB4A}" sibTransId="{AFED7EB4-52D6-41CE-AF64-7C3D9B445A79}"/>
    <dgm:cxn modelId="{6087C150-1516-46A3-8AE5-DBB83E109F11}" type="presParOf" srcId="{56FF3E10-4B9C-45CD-A8C5-8781F77D7241}" destId="{42A0E1D6-F498-4ABE-B1C0-ACF60A316804}" srcOrd="0" destOrd="0" presId="urn:microsoft.com/office/officeart/2005/8/layout/vList5"/>
    <dgm:cxn modelId="{48907589-8A20-44B9-BB5F-DC496930F3AF}" type="presParOf" srcId="{42A0E1D6-F498-4ABE-B1C0-ACF60A316804}" destId="{6C19DADC-F5F2-48B7-A979-B6C2F8D28E82}" srcOrd="0" destOrd="0" presId="urn:microsoft.com/office/officeart/2005/8/layout/vList5"/>
    <dgm:cxn modelId="{119D5F88-4E1E-4F8A-8C4D-0ACFBC0D15E2}" type="presParOf" srcId="{42A0E1D6-F498-4ABE-B1C0-ACF60A316804}" destId="{D649C3F6-E7EC-4533-A71F-E4C8FCDC8DE5}" srcOrd="1" destOrd="0" presId="urn:microsoft.com/office/officeart/2005/8/layout/vList5"/>
    <dgm:cxn modelId="{9B16D2D1-CF4C-4656-9592-E790F37E35C7}" type="presParOf" srcId="{56FF3E10-4B9C-45CD-A8C5-8781F77D7241}" destId="{CE60EE32-A851-4D09-AB3C-0F9360E00A55}" srcOrd="1" destOrd="0" presId="urn:microsoft.com/office/officeart/2005/8/layout/vList5"/>
    <dgm:cxn modelId="{E57CFAAF-3527-49D0-9D80-35C7CC9FFB70}" type="presParOf" srcId="{56FF3E10-4B9C-45CD-A8C5-8781F77D7241}" destId="{35CFCD9C-53D5-4B35-9D05-BA9CC299348C}" srcOrd="2" destOrd="0" presId="urn:microsoft.com/office/officeart/2005/8/layout/vList5"/>
    <dgm:cxn modelId="{ACBCF48D-1568-4FAD-B61F-85F236548905}" type="presParOf" srcId="{35CFCD9C-53D5-4B35-9D05-BA9CC299348C}" destId="{F9B87997-258F-414F-9FDA-7B9D5ABCE802}" srcOrd="0" destOrd="0" presId="urn:microsoft.com/office/officeart/2005/8/layout/vList5"/>
    <dgm:cxn modelId="{4FC05C42-1B95-4AC5-ABF3-4445A1280BB8}" type="presParOf" srcId="{35CFCD9C-53D5-4B35-9D05-BA9CC299348C}" destId="{EACCF1DC-36A1-417E-9C41-2E0731F75F5B}" srcOrd="1" destOrd="0" presId="urn:microsoft.com/office/officeart/2005/8/layout/vList5"/>
    <dgm:cxn modelId="{1188994C-D221-4F55-A66A-9283B694EBCA}" type="presParOf" srcId="{56FF3E10-4B9C-45CD-A8C5-8781F77D7241}" destId="{F3DF1D44-45B0-4E45-AD1C-0D6F78114885}" srcOrd="3" destOrd="0" presId="urn:microsoft.com/office/officeart/2005/8/layout/vList5"/>
    <dgm:cxn modelId="{55E820B2-4102-442D-BE7B-88A2A7EEF561}" type="presParOf" srcId="{56FF3E10-4B9C-45CD-A8C5-8781F77D7241}" destId="{0E3261B4-4D6A-4D37-96EA-6EF9ED7FBB96}" srcOrd="4" destOrd="0" presId="urn:microsoft.com/office/officeart/2005/8/layout/vList5"/>
    <dgm:cxn modelId="{CBB1ED31-E8E4-4B9F-B832-0B1AFCE112F8}" type="presParOf" srcId="{0E3261B4-4D6A-4D37-96EA-6EF9ED7FBB96}" destId="{DC9A00A0-BBB6-42D9-BEEB-33D4D24CFD8F}" srcOrd="0" destOrd="0" presId="urn:microsoft.com/office/officeart/2005/8/layout/vList5"/>
    <dgm:cxn modelId="{FFCA4395-6A60-491E-9179-3252CEA225C3}" type="presParOf" srcId="{0E3261B4-4D6A-4D37-96EA-6EF9ED7FBB96}" destId="{AF4C5725-0762-4266-AAB3-12B1D64F4726}" srcOrd="1" destOrd="0" presId="urn:microsoft.com/office/officeart/2005/8/layout/vList5"/>
    <dgm:cxn modelId="{AFDB1986-4D51-44C8-9D28-5135BAC596C8}" type="presParOf" srcId="{56FF3E10-4B9C-45CD-A8C5-8781F77D7241}" destId="{A00D703C-303A-4E63-A702-DAE0C7E0D43C}" srcOrd="5" destOrd="0" presId="urn:microsoft.com/office/officeart/2005/8/layout/vList5"/>
    <dgm:cxn modelId="{E80A6C6E-463F-4950-B904-1927358B81B4}" type="presParOf" srcId="{56FF3E10-4B9C-45CD-A8C5-8781F77D7241}" destId="{549AC200-E143-4C62-91BB-7AB3058061FB}" srcOrd="6" destOrd="0" presId="urn:microsoft.com/office/officeart/2005/8/layout/vList5"/>
    <dgm:cxn modelId="{09C5F220-9A1D-49D5-B47B-AC38FAC742DD}" type="presParOf" srcId="{549AC200-E143-4C62-91BB-7AB3058061FB}" destId="{73164DF2-760B-4C52-8D18-0770CF875D4A}" srcOrd="0" destOrd="0" presId="urn:microsoft.com/office/officeart/2005/8/layout/vList5"/>
    <dgm:cxn modelId="{30AABA11-A36C-481B-BB57-681F43B23942}" type="presParOf" srcId="{549AC200-E143-4C62-91BB-7AB3058061FB}" destId="{BA2D0414-DB22-41CA-8463-39639D624FB8}" srcOrd="1" destOrd="0" presId="urn:microsoft.com/office/officeart/2005/8/layout/vList5"/>
    <dgm:cxn modelId="{83402940-FD6F-4AED-83CF-85F039E5BCA3}" type="presParOf" srcId="{56FF3E10-4B9C-45CD-A8C5-8781F77D7241}" destId="{8CAD3F65-E593-4249-9571-70121EFC6429}" srcOrd="7" destOrd="0" presId="urn:microsoft.com/office/officeart/2005/8/layout/vList5"/>
    <dgm:cxn modelId="{08F211F2-778E-4849-BF13-57D2FA83D6DF}" type="presParOf" srcId="{56FF3E10-4B9C-45CD-A8C5-8781F77D7241}" destId="{7F237D3A-C806-403E-AEA2-F2F9B5B5713E}" srcOrd="8" destOrd="0" presId="urn:microsoft.com/office/officeart/2005/8/layout/vList5"/>
    <dgm:cxn modelId="{1D351C2B-64BF-4175-967C-2B2E4D6B46AE}" type="presParOf" srcId="{7F237D3A-C806-403E-AEA2-F2F9B5B5713E}" destId="{DB089EAD-DE46-472C-A4D3-1CD2A7580E4F}" srcOrd="0" destOrd="0" presId="urn:microsoft.com/office/officeart/2005/8/layout/vList5"/>
    <dgm:cxn modelId="{0C926585-B50A-4308-BA9D-D590B7FCE944}" type="presParOf" srcId="{7F237D3A-C806-403E-AEA2-F2F9B5B5713E}" destId="{1260C0AC-00FD-4BD1-94B7-D2EAC4C87E23}"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649C3F6-E7EC-4533-A71F-E4C8FCDC8DE5}">
      <dsp:nvSpPr>
        <dsp:cNvPr id="0" name=""/>
        <dsp:cNvSpPr/>
      </dsp:nvSpPr>
      <dsp:spPr>
        <a:xfrm rot="5400000">
          <a:off x="5248282" y="-2196676"/>
          <a:ext cx="69569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rtl="0">
            <a:lnSpc>
              <a:spcPct val="90000"/>
            </a:lnSpc>
            <a:spcBef>
              <a:spcPct val="0"/>
            </a:spcBef>
            <a:spcAft>
              <a:spcPct val="15000"/>
            </a:spcAft>
            <a:buChar char="••"/>
          </a:pPr>
          <a:r>
            <a:rPr lang="en-US" sz="1500" b="1" kern="1200" dirty="0" smtClean="0"/>
            <a:t>Acoustic pulses of a known frequency </a:t>
          </a:r>
          <a:endParaRPr lang="en-US" sz="1500" kern="1200" dirty="0"/>
        </a:p>
      </dsp:txBody>
      <dsp:txXfrm rot="5400000">
        <a:off x="5248282" y="-2196676"/>
        <a:ext cx="695690" cy="5266944"/>
      </dsp:txXfrm>
    </dsp:sp>
    <dsp:sp modelId="{6C19DADC-F5F2-48B7-A979-B6C2F8D28E82}">
      <dsp:nvSpPr>
        <dsp:cNvPr id="0" name=""/>
        <dsp:cNvSpPr/>
      </dsp:nvSpPr>
      <dsp:spPr>
        <a:xfrm>
          <a:off x="0" y="1988"/>
          <a:ext cx="2962656" cy="8696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rtl="0">
            <a:lnSpc>
              <a:spcPct val="90000"/>
            </a:lnSpc>
            <a:spcBef>
              <a:spcPct val="0"/>
            </a:spcBef>
            <a:spcAft>
              <a:spcPct val="35000"/>
            </a:spcAft>
          </a:pPr>
          <a:r>
            <a:rPr lang="en-US" sz="3000" b="1" kern="1200" dirty="0" smtClean="0"/>
            <a:t>Pings</a:t>
          </a:r>
          <a:endParaRPr lang="en-US" sz="3000" kern="1200" dirty="0"/>
        </a:p>
      </dsp:txBody>
      <dsp:txXfrm>
        <a:off x="0" y="1988"/>
        <a:ext cx="2962656" cy="869612"/>
      </dsp:txXfrm>
    </dsp:sp>
    <dsp:sp modelId="{EACCF1DC-36A1-417E-9C41-2E0731F75F5B}">
      <dsp:nvSpPr>
        <dsp:cNvPr id="0" name=""/>
        <dsp:cNvSpPr/>
      </dsp:nvSpPr>
      <dsp:spPr>
        <a:xfrm rot="5400000">
          <a:off x="5248282" y="-1283583"/>
          <a:ext cx="69569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rtl="0">
            <a:lnSpc>
              <a:spcPct val="90000"/>
            </a:lnSpc>
            <a:spcBef>
              <a:spcPct val="0"/>
            </a:spcBef>
            <a:spcAft>
              <a:spcPct val="15000"/>
            </a:spcAft>
            <a:buChar char="••"/>
          </a:pPr>
          <a:r>
            <a:rPr lang="en-US" sz="1500" b="1" kern="1200" dirty="0" smtClean="0"/>
            <a:t>A segment of a velocity profile, similar to a point velocity measurement</a:t>
          </a:r>
          <a:endParaRPr lang="en-US" sz="1500" kern="1200" dirty="0"/>
        </a:p>
      </dsp:txBody>
      <dsp:txXfrm rot="5400000">
        <a:off x="5248282" y="-1283583"/>
        <a:ext cx="695690" cy="5266944"/>
      </dsp:txXfrm>
    </dsp:sp>
    <dsp:sp modelId="{F9B87997-258F-414F-9FDA-7B9D5ABCE802}">
      <dsp:nvSpPr>
        <dsp:cNvPr id="0" name=""/>
        <dsp:cNvSpPr/>
      </dsp:nvSpPr>
      <dsp:spPr>
        <a:xfrm>
          <a:off x="0" y="915082"/>
          <a:ext cx="2962656" cy="8696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rtl="0">
            <a:lnSpc>
              <a:spcPct val="90000"/>
            </a:lnSpc>
            <a:spcBef>
              <a:spcPct val="0"/>
            </a:spcBef>
            <a:spcAft>
              <a:spcPct val="35000"/>
            </a:spcAft>
          </a:pPr>
          <a:r>
            <a:rPr lang="en-US" sz="3000" b="1" kern="1200" dirty="0" smtClean="0"/>
            <a:t>Depth Cells (Bin)</a:t>
          </a:r>
          <a:endParaRPr lang="en-US" sz="3000" kern="1200" dirty="0"/>
        </a:p>
      </dsp:txBody>
      <dsp:txXfrm>
        <a:off x="0" y="915082"/>
        <a:ext cx="2962656" cy="869612"/>
      </dsp:txXfrm>
    </dsp:sp>
    <dsp:sp modelId="{AF4C5725-0762-4266-AAB3-12B1D64F4726}">
      <dsp:nvSpPr>
        <dsp:cNvPr id="0" name=""/>
        <dsp:cNvSpPr/>
      </dsp:nvSpPr>
      <dsp:spPr>
        <a:xfrm rot="5400000">
          <a:off x="5248282" y="-370490"/>
          <a:ext cx="69569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rtl="0">
            <a:lnSpc>
              <a:spcPct val="90000"/>
            </a:lnSpc>
            <a:spcBef>
              <a:spcPct val="0"/>
            </a:spcBef>
            <a:spcAft>
              <a:spcPct val="15000"/>
            </a:spcAft>
            <a:buChar char="••"/>
          </a:pPr>
          <a:r>
            <a:rPr lang="en-US" sz="1500" b="1" kern="1200" dirty="0" smtClean="0"/>
            <a:t>A collection of 1 or more pings averaged together to obtain a water velocity </a:t>
          </a:r>
          <a:r>
            <a:rPr lang="en-US" sz="1500" b="1" i="0" kern="1200" spc="0" dirty="0" smtClean="0">
              <a:effectLst/>
            </a:rPr>
            <a:t>profile</a:t>
          </a:r>
          <a:r>
            <a:rPr lang="en-US" sz="1500" b="1" kern="1200" dirty="0" smtClean="0"/>
            <a:t> and/or a boat velocity at a single point</a:t>
          </a:r>
          <a:endParaRPr lang="en-US" sz="1500" kern="1200" dirty="0"/>
        </a:p>
      </dsp:txBody>
      <dsp:txXfrm rot="5400000">
        <a:off x="5248282" y="-370490"/>
        <a:ext cx="695690" cy="5266944"/>
      </dsp:txXfrm>
    </dsp:sp>
    <dsp:sp modelId="{DC9A00A0-BBB6-42D9-BEEB-33D4D24CFD8F}">
      <dsp:nvSpPr>
        <dsp:cNvPr id="0" name=""/>
        <dsp:cNvSpPr/>
      </dsp:nvSpPr>
      <dsp:spPr>
        <a:xfrm>
          <a:off x="0" y="1828175"/>
          <a:ext cx="2962656" cy="8696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rtl="0">
            <a:lnSpc>
              <a:spcPct val="90000"/>
            </a:lnSpc>
            <a:spcBef>
              <a:spcPct val="0"/>
            </a:spcBef>
            <a:spcAft>
              <a:spcPct val="35000"/>
            </a:spcAft>
          </a:pPr>
          <a:r>
            <a:rPr lang="en-US" sz="3000" b="1" kern="1200" dirty="0" smtClean="0"/>
            <a:t>Ensembles</a:t>
          </a:r>
          <a:endParaRPr lang="en-US" sz="3000" kern="1200" dirty="0"/>
        </a:p>
      </dsp:txBody>
      <dsp:txXfrm>
        <a:off x="0" y="1828175"/>
        <a:ext cx="2962656" cy="869612"/>
      </dsp:txXfrm>
    </dsp:sp>
    <dsp:sp modelId="{BA2D0414-DB22-41CA-8463-39639D624FB8}">
      <dsp:nvSpPr>
        <dsp:cNvPr id="0" name=""/>
        <dsp:cNvSpPr/>
      </dsp:nvSpPr>
      <dsp:spPr>
        <a:xfrm rot="5400000">
          <a:off x="5248282" y="542602"/>
          <a:ext cx="69569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rtl="0">
            <a:lnSpc>
              <a:spcPct val="90000"/>
            </a:lnSpc>
            <a:spcBef>
              <a:spcPct val="0"/>
            </a:spcBef>
            <a:spcAft>
              <a:spcPct val="15000"/>
            </a:spcAft>
            <a:buChar char="••"/>
          </a:pPr>
          <a:r>
            <a:rPr lang="en-US" sz="1500" b="1" kern="1200" dirty="0" smtClean="0"/>
            <a:t>A group of ensembles collected while traversing a stream that constitute a single measurement of discharge</a:t>
          </a:r>
          <a:endParaRPr lang="en-US" sz="1500" kern="1200" dirty="0"/>
        </a:p>
      </dsp:txBody>
      <dsp:txXfrm rot="5400000">
        <a:off x="5248282" y="542602"/>
        <a:ext cx="695690" cy="5266944"/>
      </dsp:txXfrm>
    </dsp:sp>
    <dsp:sp modelId="{73164DF2-760B-4C52-8D18-0770CF875D4A}">
      <dsp:nvSpPr>
        <dsp:cNvPr id="0" name=""/>
        <dsp:cNvSpPr/>
      </dsp:nvSpPr>
      <dsp:spPr>
        <a:xfrm>
          <a:off x="0" y="2741268"/>
          <a:ext cx="2962656" cy="8696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rtl="0">
            <a:lnSpc>
              <a:spcPct val="90000"/>
            </a:lnSpc>
            <a:spcBef>
              <a:spcPct val="0"/>
            </a:spcBef>
            <a:spcAft>
              <a:spcPct val="35000"/>
            </a:spcAft>
          </a:pPr>
          <a:r>
            <a:rPr lang="en-US" sz="3000" b="1" kern="1200" dirty="0" smtClean="0"/>
            <a:t>Transect</a:t>
          </a:r>
          <a:endParaRPr lang="en-US" sz="3000" kern="1200" dirty="0"/>
        </a:p>
      </dsp:txBody>
      <dsp:txXfrm>
        <a:off x="0" y="2741268"/>
        <a:ext cx="2962656" cy="869612"/>
      </dsp:txXfrm>
    </dsp:sp>
    <dsp:sp modelId="{1260C0AC-00FD-4BD1-94B7-D2EAC4C87E23}">
      <dsp:nvSpPr>
        <dsp:cNvPr id="0" name=""/>
        <dsp:cNvSpPr/>
      </dsp:nvSpPr>
      <dsp:spPr>
        <a:xfrm rot="5400000">
          <a:off x="5248282" y="1455695"/>
          <a:ext cx="695690"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rtl="0">
            <a:lnSpc>
              <a:spcPct val="90000"/>
            </a:lnSpc>
            <a:spcBef>
              <a:spcPct val="0"/>
            </a:spcBef>
            <a:spcAft>
              <a:spcPct val="15000"/>
            </a:spcAft>
            <a:buChar char="••"/>
          </a:pPr>
          <a:r>
            <a:rPr lang="en-US" sz="1500" b="1" kern="1200" dirty="0" smtClean="0"/>
            <a:t>Acoustic method used to measure boat speed and direction.  Typically, the depth is also measured during bottom tracking.</a:t>
          </a:r>
          <a:endParaRPr lang="en-US" sz="1500" kern="1200" dirty="0"/>
        </a:p>
      </dsp:txBody>
      <dsp:txXfrm rot="5400000">
        <a:off x="5248282" y="1455695"/>
        <a:ext cx="695690" cy="5266944"/>
      </dsp:txXfrm>
    </dsp:sp>
    <dsp:sp modelId="{DB089EAD-DE46-472C-A4D3-1CD2A7580E4F}">
      <dsp:nvSpPr>
        <dsp:cNvPr id="0" name=""/>
        <dsp:cNvSpPr/>
      </dsp:nvSpPr>
      <dsp:spPr>
        <a:xfrm>
          <a:off x="0" y="3654361"/>
          <a:ext cx="2962656" cy="86961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rtl="0">
            <a:lnSpc>
              <a:spcPct val="90000"/>
            </a:lnSpc>
            <a:spcBef>
              <a:spcPct val="0"/>
            </a:spcBef>
            <a:spcAft>
              <a:spcPct val="35000"/>
            </a:spcAft>
          </a:pPr>
          <a:r>
            <a:rPr lang="en-US" sz="3000" b="1" kern="1200" dirty="0" smtClean="0"/>
            <a:t>Bottom tracking</a:t>
          </a:r>
          <a:endParaRPr lang="en-US" sz="3000" kern="1200" dirty="0"/>
        </a:p>
      </dsp:txBody>
      <dsp:txXfrm>
        <a:off x="0" y="3654361"/>
        <a:ext cx="2962656" cy="86961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4456-5F92-427D-917E-4EECCA758D00}" type="datetimeFigureOut">
              <a:rPr lang="en-US" smtClean="0"/>
              <a:pPr/>
              <a:t>9/15/2017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80196F-A6B2-41EE-A906-674CE53E4B72}" type="slidenum">
              <a:rPr lang="en-US" smtClean="0"/>
              <a:pPr/>
              <a:t>‹#›</a:t>
            </a:fld>
            <a:endParaRPr lang="en-US"/>
          </a:p>
        </p:txBody>
      </p:sp>
    </p:spTree>
    <p:extLst>
      <p:ext uri="{BB962C8B-B14F-4D97-AF65-F5344CB8AC3E}">
        <p14:creationId xmlns="" xmlns:p14="http://schemas.microsoft.com/office/powerpoint/2010/main" val="1728297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1599C9B0-A496-4DAF-A24E-9C748BD74F89}" type="slidenum">
              <a:rPr lang="en-US" sz="1300" b="0">
                <a:solidFill>
                  <a:schemeClr val="tx1"/>
                </a:solidFill>
              </a:rPr>
              <a:pPr eaLnBrk="1" hangingPunct="1"/>
              <a:t>7</a:t>
            </a:fld>
            <a:endParaRPr lang="en-US" sz="1300" b="0">
              <a:solidFill>
                <a:schemeClr val="tx1"/>
              </a:solidFill>
            </a:endParaRPr>
          </a:p>
        </p:txBody>
      </p:sp>
      <p:sp>
        <p:nvSpPr>
          <p:cNvPr id="70659" name="Rectangle 2"/>
          <p:cNvSpPr>
            <a:spLocks noGrp="1" noRot="1" noChangeAspect="1" noChangeArrowheads="1" noTextEdit="1"/>
          </p:cNvSpPr>
          <p:nvPr>
            <p:ph type="sldImg"/>
          </p:nvPr>
        </p:nvSpPr>
        <p:spPr>
          <a:xfrm>
            <a:off x="1154113" y="693738"/>
            <a:ext cx="4548187" cy="3413125"/>
          </a:xfrm>
          <a:ln/>
        </p:spPr>
      </p:sp>
      <p:sp>
        <p:nvSpPr>
          <p:cNvPr id="70660"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Here are photos of the most common horizontal profiler – the SonTek Argonaut SL.  The photo on the right shows a SonTek ADP SL at a gauge on the Columbia River in Oregon.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A5CFE328-AE40-41B3-B3BF-58983E0F5D55}" type="slidenum">
              <a:rPr lang="en-US" sz="1300" b="0">
                <a:solidFill>
                  <a:schemeClr val="tx1"/>
                </a:solidFill>
              </a:rPr>
              <a:pPr eaLnBrk="1" hangingPunct="1"/>
              <a:t>18</a:t>
            </a:fld>
            <a:endParaRPr lang="en-US" sz="1300" b="0">
              <a:solidFill>
                <a:schemeClr val="tx1"/>
              </a:solidFill>
            </a:endParaRPr>
          </a:p>
        </p:txBody>
      </p:sp>
      <p:sp>
        <p:nvSpPr>
          <p:cNvPr id="55299" name="Rectangle 2"/>
          <p:cNvSpPr>
            <a:spLocks noGrp="1" noRot="1" noChangeAspect="1" noChangeArrowheads="1" noTextEdit="1"/>
          </p:cNvSpPr>
          <p:nvPr>
            <p:ph type="sldImg"/>
          </p:nvPr>
        </p:nvSpPr>
        <p:spPr>
          <a:xfrm>
            <a:off x="1154113" y="693738"/>
            <a:ext cx="4548187" cy="3413125"/>
          </a:xfrm>
          <a:ln/>
        </p:spPr>
      </p:sp>
      <p:sp>
        <p:nvSpPr>
          <p:cNvPr id="55300"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Here are some of the commonly used ADCP’s.  One ADCP not shown is the Boogiedopp ADCP.  The future of the Boogiedopp is somewhat ‘up in the air’ at present, although there are approximately 10 in use in the USGS.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ACE81DCC-6C12-4FEF-80C4-2AE6B76E1C1B}" type="slidenum">
              <a:rPr lang="en-US" sz="1300" b="0">
                <a:solidFill>
                  <a:schemeClr val="tx1"/>
                </a:solidFill>
              </a:rPr>
              <a:pPr eaLnBrk="1" hangingPunct="1"/>
              <a:t>20</a:t>
            </a:fld>
            <a:endParaRPr lang="en-US" sz="1300" b="0">
              <a:solidFill>
                <a:schemeClr val="tx1"/>
              </a:solidFill>
            </a:endParaRPr>
          </a:p>
        </p:txBody>
      </p:sp>
      <p:sp>
        <p:nvSpPr>
          <p:cNvPr id="75779" name="Rectangle 2"/>
          <p:cNvSpPr>
            <a:spLocks noGrp="1" noRot="1" noChangeAspect="1" noChangeArrowheads="1" noTextEdit="1"/>
          </p:cNvSpPr>
          <p:nvPr>
            <p:ph type="sldImg"/>
          </p:nvPr>
        </p:nvSpPr>
        <p:spPr>
          <a:xfrm>
            <a:off x="1154113" y="693738"/>
            <a:ext cx="4548187" cy="3413125"/>
          </a:xfrm>
          <a:ln/>
        </p:spPr>
      </p:sp>
      <p:sp>
        <p:nvSpPr>
          <p:cNvPr id="75780"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Another example of use of uplookers is from New York where an uplooker is being used to estimate suspended sediment loads on the Hudson River.  Shown here is a backscatter contour plot from WinRiver.  The question is, Can we use acoustic backscatter (ABS) as a surrogate for suspended sediment concentration?  When one studies backscatter contour plots such as this one, it seems possible, at least qualitatively.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3FD778D6-48A1-49C6-A15C-ACA503BB8422}" type="slidenum">
              <a:rPr lang="en-US" sz="1300" b="0">
                <a:solidFill>
                  <a:schemeClr val="tx1"/>
                </a:solidFill>
              </a:rPr>
              <a:pPr eaLnBrk="1" hangingPunct="1"/>
              <a:t>22</a:t>
            </a:fld>
            <a:endParaRPr lang="en-US" sz="1300" b="0" dirty="0">
              <a:solidFill>
                <a:schemeClr val="tx1"/>
              </a:solidFill>
            </a:endParaRPr>
          </a:p>
        </p:txBody>
      </p:sp>
      <p:sp>
        <p:nvSpPr>
          <p:cNvPr id="64515" name="Rectangle 2"/>
          <p:cNvSpPr>
            <a:spLocks noGrp="1" noRot="1" noChangeAspect="1" noChangeArrowheads="1" noTextEdit="1"/>
          </p:cNvSpPr>
          <p:nvPr>
            <p:ph type="sldImg"/>
          </p:nvPr>
        </p:nvSpPr>
        <p:spPr>
          <a:xfrm>
            <a:off x="1163745" y="694244"/>
            <a:ext cx="4528956" cy="3413364"/>
          </a:xfrm>
          <a:ln/>
        </p:spPr>
      </p:sp>
      <p:sp>
        <p:nvSpPr>
          <p:cNvPr id="64516"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ADCPs are also used to develop index velocity ratings such as the one shown here.  At this site, prior to usage of the ADCP, no measurements were possible for velocities ranging from about 1.5 ft/s to 4.00 ft/s, due to the rapidly changing flow conditions and the time required to make a Price AA measurement.  The measurements ranging from 2.4 to 3.2 ft/s (red dots) provided definition of the rating that was unavailable using conventional methods.</a:t>
            </a:r>
          </a:p>
          <a:p>
            <a:pPr eaLnBrk="1" hangingPunct="1"/>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ACE81DCC-6C12-4FEF-80C4-2AE6B76E1C1B}" type="slidenum">
              <a:rPr lang="en-US" sz="1300" b="0">
                <a:solidFill>
                  <a:schemeClr val="tx1"/>
                </a:solidFill>
              </a:rPr>
              <a:pPr eaLnBrk="1" hangingPunct="1"/>
              <a:t>23</a:t>
            </a:fld>
            <a:endParaRPr lang="en-US" sz="1300" b="0" dirty="0">
              <a:solidFill>
                <a:schemeClr val="tx1"/>
              </a:solidFill>
            </a:endParaRPr>
          </a:p>
        </p:txBody>
      </p:sp>
      <p:sp>
        <p:nvSpPr>
          <p:cNvPr id="75779" name="Rectangle 2"/>
          <p:cNvSpPr>
            <a:spLocks noGrp="1" noRot="1" noChangeAspect="1" noChangeArrowheads="1" noTextEdit="1"/>
          </p:cNvSpPr>
          <p:nvPr>
            <p:ph type="sldImg"/>
          </p:nvPr>
        </p:nvSpPr>
        <p:spPr>
          <a:xfrm>
            <a:off x="1163745" y="694244"/>
            <a:ext cx="4528956" cy="3413364"/>
          </a:xfrm>
          <a:ln/>
        </p:spPr>
      </p:sp>
      <p:sp>
        <p:nvSpPr>
          <p:cNvPr id="75780"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Another example of use of uplookers is from New York where an uplooker is being used to estimate suspended sediment loads on the Hudson River.  Shown here is a backscatter contour plot from WinRiver.  The question is, Can we use acoustic backscatter (ABS) as a surrogate for suspended sediment concentration?  When one studies backscatter contour plots such as this one, it seems possible, at least qualitatively.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554A9515-3BE9-4FE2-8286-BFBC5F0C141A}" type="slidenum">
              <a:rPr lang="en-US" sz="1300" b="0">
                <a:solidFill>
                  <a:schemeClr val="tx1"/>
                </a:solidFill>
              </a:rPr>
              <a:pPr eaLnBrk="1" hangingPunct="1"/>
              <a:t>24</a:t>
            </a:fld>
            <a:endParaRPr lang="en-US" sz="1300" b="0" dirty="0">
              <a:solidFill>
                <a:schemeClr val="tx1"/>
              </a:solidFill>
            </a:endParaRPr>
          </a:p>
        </p:txBody>
      </p:sp>
      <p:sp>
        <p:nvSpPr>
          <p:cNvPr id="76803" name="Rectangle 2"/>
          <p:cNvSpPr>
            <a:spLocks noGrp="1" noRot="1" noChangeAspect="1" noChangeArrowheads="1" noTextEdit="1"/>
          </p:cNvSpPr>
          <p:nvPr>
            <p:ph type="sldImg"/>
          </p:nvPr>
        </p:nvSpPr>
        <p:spPr>
          <a:xfrm>
            <a:off x="1154410" y="687989"/>
            <a:ext cx="4549181" cy="3429000"/>
          </a:xfrm>
          <a:ln/>
        </p:spPr>
      </p:sp>
      <p:sp>
        <p:nvSpPr>
          <p:cNvPr id="76804" name="Rectangle 3"/>
          <p:cNvSpPr>
            <a:spLocks noGrp="1" noChangeArrowheads="1"/>
          </p:cNvSpPr>
          <p:nvPr>
            <p:ph type="body" idx="1"/>
          </p:nvPr>
        </p:nvSpPr>
        <p:spPr>
          <a:xfrm>
            <a:off x="911704" y="4343713"/>
            <a:ext cx="5034593" cy="4112298"/>
          </a:xfrm>
        </p:spPr>
        <p:txBody>
          <a:bodyPr/>
          <a:lstStyle/>
          <a:p>
            <a:pPr eaLnBrk="1" hangingPunct="1"/>
            <a:r>
              <a:rPr lang="en-US" smtClean="0">
                <a:latin typeface="Arial" charset="0"/>
              </a:rPr>
              <a:t>Liz Nystrom and Gary Wall have installed an RDI Workshorse on the bottom of the Hudson River near Poughkeepsie, NY.  Data from the profiler are transmitted to the nearest shore by means of an acoustic modem.  Then an SDI-12 data radio transmits the data across the river to the gaging station, where it can be transmitted to the office.  Periodically, sediment cross-section measurements are made, and profiles of sediment concentrations are obtained using a point sampler such as that shown here.  The suspended sediment data are then correlated with ABS.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F7F28214-461E-4BD8-B88E-16BF2F0AA458}" type="slidenum">
              <a:rPr lang="en-US" sz="1300" b="0">
                <a:solidFill>
                  <a:schemeClr val="tx1"/>
                </a:solidFill>
              </a:rPr>
              <a:pPr eaLnBrk="1" hangingPunct="1"/>
              <a:t>25</a:t>
            </a:fld>
            <a:endParaRPr lang="en-US" sz="1300" b="0" dirty="0">
              <a:solidFill>
                <a:schemeClr val="tx1"/>
              </a:solidFill>
            </a:endParaRPr>
          </a:p>
        </p:txBody>
      </p:sp>
      <p:sp>
        <p:nvSpPr>
          <p:cNvPr id="77827" name="Rectangle 2"/>
          <p:cNvSpPr>
            <a:spLocks noGrp="1" noRot="1" noChangeAspect="1" noChangeArrowheads="1" noTextEdit="1"/>
          </p:cNvSpPr>
          <p:nvPr>
            <p:ph type="sldImg"/>
          </p:nvPr>
        </p:nvSpPr>
        <p:spPr>
          <a:xfrm>
            <a:off x="1154410" y="687989"/>
            <a:ext cx="4549181" cy="3429000"/>
          </a:xfrm>
          <a:ln/>
        </p:spPr>
      </p:sp>
      <p:sp>
        <p:nvSpPr>
          <p:cNvPr id="77828" name="Rectangle 3"/>
          <p:cNvSpPr>
            <a:spLocks noGrp="1" noChangeArrowheads="1"/>
          </p:cNvSpPr>
          <p:nvPr>
            <p:ph type="body" idx="1"/>
          </p:nvPr>
        </p:nvSpPr>
        <p:spPr>
          <a:xfrm>
            <a:off x="911704" y="4343713"/>
            <a:ext cx="5034593" cy="4112298"/>
          </a:xfrm>
        </p:spPr>
        <p:txBody>
          <a:bodyPr/>
          <a:lstStyle/>
          <a:p>
            <a:pPr eaLnBrk="1" hangingPunct="1"/>
            <a:r>
              <a:rPr lang="en-US" smtClean="0">
                <a:latin typeface="Arial" charset="0"/>
              </a:rPr>
              <a:t>This photo shows the equipment tripod that is used to collect data on the Hudson River.  It includes the ADCP and its battery pack in the center, along with an optical backscatter sensor (OBS), an acoustic modem for transmitting data to shore, and dual acoustic releases.  These latter can be triggered by a special acoustic signal from a boat and a buoy and line are released and pop to the surface.  Then the ADCP and the tripod can be retrieved.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BBE8E97B-DFBB-4475-AC89-AB75197E4ED2}" type="slidenum">
              <a:rPr lang="en-US" sz="1300" b="0">
                <a:solidFill>
                  <a:schemeClr val="tx1"/>
                </a:solidFill>
              </a:rPr>
              <a:pPr eaLnBrk="1" hangingPunct="1"/>
              <a:t>26</a:t>
            </a:fld>
            <a:endParaRPr lang="en-US" sz="1300" b="0" dirty="0">
              <a:solidFill>
                <a:schemeClr val="tx1"/>
              </a:solidFill>
            </a:endParaRPr>
          </a:p>
        </p:txBody>
      </p:sp>
      <p:sp>
        <p:nvSpPr>
          <p:cNvPr id="78851" name="Rectangle 2"/>
          <p:cNvSpPr>
            <a:spLocks noGrp="1" noRot="1" noChangeAspect="1" noChangeArrowheads="1" noTextEdit="1"/>
          </p:cNvSpPr>
          <p:nvPr>
            <p:ph type="sldImg"/>
          </p:nvPr>
        </p:nvSpPr>
        <p:spPr>
          <a:xfrm>
            <a:off x="1154410" y="687989"/>
            <a:ext cx="4549181" cy="3429000"/>
          </a:xfrm>
          <a:ln/>
        </p:spPr>
      </p:sp>
      <p:sp>
        <p:nvSpPr>
          <p:cNvPr id="78852" name="Rectangle 3"/>
          <p:cNvSpPr>
            <a:spLocks noGrp="1" noChangeArrowheads="1"/>
          </p:cNvSpPr>
          <p:nvPr>
            <p:ph type="body" idx="1"/>
          </p:nvPr>
        </p:nvSpPr>
        <p:spPr>
          <a:xfrm>
            <a:off x="911704" y="4343713"/>
            <a:ext cx="5034593" cy="4112298"/>
          </a:xfrm>
        </p:spPr>
        <p:txBody>
          <a:bodyPr/>
          <a:lstStyle/>
          <a:p>
            <a:pPr eaLnBrk="1" hangingPunct="1"/>
            <a:r>
              <a:rPr lang="en-US" smtClean="0">
                <a:latin typeface="Arial" charset="0"/>
              </a:rPr>
              <a:t>Here are some preliminary results showing velocity and backscatter measurements made over a number of tidal cycles.  You can see the increase in backscatter that corresponds to the increase in the velocities.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DE9F7998-D408-4B64-AA7D-B027AA4B2501}" type="slidenum">
              <a:rPr lang="en-US" sz="1300" b="0">
                <a:solidFill>
                  <a:schemeClr val="tx1"/>
                </a:solidFill>
              </a:rPr>
              <a:pPr eaLnBrk="1" hangingPunct="1"/>
              <a:t>27</a:t>
            </a:fld>
            <a:endParaRPr lang="en-US" sz="1300" b="0" dirty="0">
              <a:solidFill>
                <a:schemeClr val="tx1"/>
              </a:solidFill>
            </a:endParaRPr>
          </a:p>
        </p:txBody>
      </p:sp>
      <p:sp>
        <p:nvSpPr>
          <p:cNvPr id="84995" name="Rectangle 2"/>
          <p:cNvSpPr>
            <a:spLocks noGrp="1" noRot="1" noChangeAspect="1" noChangeArrowheads="1" noTextEdit="1"/>
          </p:cNvSpPr>
          <p:nvPr>
            <p:ph type="sldImg"/>
          </p:nvPr>
        </p:nvSpPr>
        <p:spPr>
          <a:xfrm>
            <a:off x="1163745" y="694244"/>
            <a:ext cx="4528956" cy="3413364"/>
          </a:xfrm>
          <a:ln/>
        </p:spPr>
      </p:sp>
      <p:sp>
        <p:nvSpPr>
          <p:cNvPr id="84996"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Randal’s macros allow all depths and locations for all four beams to be computed and used for make a map of the bathymetry.  Here, for every ensemble, 4 beam depths were obtained.  The beam depths are color coded based on the depth, with blues indicating deeper depths and yellows shallower depths.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3C0D5B23-AB95-45F2-8986-B268BEFEAA5C}" type="slidenum">
              <a:rPr lang="en-US" sz="1300" b="0">
                <a:solidFill>
                  <a:schemeClr val="tx1"/>
                </a:solidFill>
              </a:rPr>
              <a:pPr eaLnBrk="1" hangingPunct="1"/>
              <a:t>28</a:t>
            </a:fld>
            <a:endParaRPr lang="en-US" sz="1300" b="0" dirty="0">
              <a:solidFill>
                <a:schemeClr val="tx1"/>
              </a:solidFill>
            </a:endParaRPr>
          </a:p>
        </p:txBody>
      </p:sp>
      <p:sp>
        <p:nvSpPr>
          <p:cNvPr id="86019" name="Rectangle 2"/>
          <p:cNvSpPr>
            <a:spLocks noGrp="1" noRot="1" noChangeAspect="1" noChangeArrowheads="1" noTextEdit="1"/>
          </p:cNvSpPr>
          <p:nvPr>
            <p:ph type="sldImg"/>
          </p:nvPr>
        </p:nvSpPr>
        <p:spPr>
          <a:xfrm>
            <a:off x="1163745" y="694244"/>
            <a:ext cx="4528956" cy="3413364"/>
          </a:xfrm>
          <a:ln/>
        </p:spPr>
      </p:sp>
      <p:sp>
        <p:nvSpPr>
          <p:cNvPr id="86020"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Using 60 transects in this area, and the beam depths obtained from these measurements, a 3-D surface of the bed can be created as shown here. </a:t>
            </a:r>
          </a:p>
          <a:p>
            <a:pPr eaLnBrk="1" hangingPunct="1"/>
            <a:endParaRPr lang="en-US" smtClean="0">
              <a:latin typeface="Arial" charset="0"/>
            </a:endParaRPr>
          </a:p>
          <a:p>
            <a:pPr eaLnBrk="1" hangingPunct="1"/>
            <a:r>
              <a:rPr lang="en-US" smtClean="0">
                <a:latin typeface="Arial" charset="0"/>
              </a:rPr>
              <a:t>Do you notice any interesting features regarding the bed?</a:t>
            </a:r>
          </a:p>
          <a:p>
            <a:pPr eaLnBrk="1" hangingPunct="1"/>
            <a:endParaRPr lang="en-US" smtClean="0">
              <a:latin typeface="Arial" charset="0"/>
            </a:endParaRPr>
          </a:p>
          <a:p>
            <a:pPr eaLnBrk="1" hangingPunct="1"/>
            <a:r>
              <a:rPr lang="en-US" smtClean="0">
                <a:latin typeface="Arial" charset="0"/>
              </a:rPr>
              <a:t>The bathymetry from the ADCP is good enough to resolve dunes in the Sacramento River (running roughly from the top left to the bottom center of the map.</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EE39822A-2DBE-462D-B01C-5F9D0739F043}" type="slidenum">
              <a:rPr lang="en-US" sz="1300" b="0">
                <a:solidFill>
                  <a:schemeClr val="tx1"/>
                </a:solidFill>
              </a:rPr>
              <a:pPr eaLnBrk="1" hangingPunct="1"/>
              <a:t>29</a:t>
            </a:fld>
            <a:endParaRPr lang="en-US" sz="1300" b="0" dirty="0">
              <a:solidFill>
                <a:schemeClr val="tx1"/>
              </a:solidFill>
            </a:endParaRPr>
          </a:p>
        </p:txBody>
      </p:sp>
      <p:sp>
        <p:nvSpPr>
          <p:cNvPr id="87043" name="Rectangle 2"/>
          <p:cNvSpPr>
            <a:spLocks noGrp="1" noRot="1" noChangeAspect="1" noChangeArrowheads="1" noTextEdit="1"/>
          </p:cNvSpPr>
          <p:nvPr>
            <p:ph type="sldImg"/>
          </p:nvPr>
        </p:nvSpPr>
        <p:spPr>
          <a:xfrm>
            <a:off x="1163745" y="694244"/>
            <a:ext cx="4528956" cy="3413364"/>
          </a:xfrm>
          <a:ln/>
        </p:spPr>
      </p:sp>
      <p:sp>
        <p:nvSpPr>
          <p:cNvPr id="87044"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Randal then extracted the velocity data for those same 60 transects (over 2 tidal cycles).  He imported them into a program called TecPlot and developed an algorithm for interpolating the velocity data at each location on to a regularly spaced grid.  This shows an animation of the velocity field over 2 tidal cycles. The colors of the vectors correspond to the elevation (or depth) associated with each vector.  Notice the exchange that takes place between the Sacramento River and the Delta Cross Channel.  Notice how flow actually reverses and goes upstream and into the Delta Cross Channel.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2BE7D938-76E1-4752-A42A-489BA9473FB9}" type="slidenum">
              <a:rPr lang="en-US" sz="1300" b="0">
                <a:solidFill>
                  <a:schemeClr val="tx1"/>
                </a:solidFill>
              </a:rPr>
              <a:pPr eaLnBrk="1" hangingPunct="1"/>
              <a:t>8</a:t>
            </a:fld>
            <a:endParaRPr lang="en-US" sz="1300" b="0">
              <a:solidFill>
                <a:schemeClr val="tx1"/>
              </a:solidFill>
            </a:endParaRPr>
          </a:p>
        </p:txBody>
      </p:sp>
      <p:sp>
        <p:nvSpPr>
          <p:cNvPr id="71683" name="Rectangle 2"/>
          <p:cNvSpPr>
            <a:spLocks noGrp="1" noRot="1" noChangeAspect="1" noChangeArrowheads="1" noTextEdit="1"/>
          </p:cNvSpPr>
          <p:nvPr>
            <p:ph type="sldImg"/>
          </p:nvPr>
        </p:nvSpPr>
        <p:spPr>
          <a:xfrm>
            <a:off x="1154113" y="693738"/>
            <a:ext cx="4548187" cy="3413125"/>
          </a:xfrm>
          <a:ln/>
        </p:spPr>
      </p:sp>
      <p:sp>
        <p:nvSpPr>
          <p:cNvPr id="71684"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This is a Nortek EZ-Q mounted to a bridge pier in Indiana.  It was mounted to the pier ‘facing’ towards the left bank.  Do you notice anything odd or wrong about the discharge measurement being made in the photo on the right?  </a:t>
            </a:r>
          </a:p>
          <a:p>
            <a:pPr eaLnBrk="1" hangingPunct="1"/>
            <a:endParaRPr lang="en-US" smtClean="0">
              <a:latin typeface="Arial" charset="0"/>
            </a:endParaRPr>
          </a:p>
          <a:p>
            <a:pPr eaLnBrk="1" hangingPunct="1"/>
            <a:r>
              <a:rPr lang="en-US" smtClean="0">
                <a:latin typeface="Arial" charset="0"/>
              </a:rPr>
              <a:t>The streamgager is standing in the area that includes the sampling volume for the horizontal profiler.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82728B9B-A843-4D35-9EB2-151AA9BF8954}" type="slidenum">
              <a:rPr lang="en-US" sz="1300" b="0">
                <a:solidFill>
                  <a:schemeClr val="tx1"/>
                </a:solidFill>
              </a:rPr>
              <a:pPr eaLnBrk="1" hangingPunct="1"/>
              <a:t>9</a:t>
            </a:fld>
            <a:endParaRPr lang="en-US" sz="1300" b="0">
              <a:solidFill>
                <a:schemeClr val="tx1"/>
              </a:solidFill>
            </a:endParaRPr>
          </a:p>
        </p:txBody>
      </p:sp>
      <p:sp>
        <p:nvSpPr>
          <p:cNvPr id="72707" name="Rectangle 2"/>
          <p:cNvSpPr>
            <a:spLocks noGrp="1" noRot="1" noChangeAspect="1" noChangeArrowheads="1" noTextEdit="1"/>
          </p:cNvSpPr>
          <p:nvPr>
            <p:ph type="sldImg"/>
          </p:nvPr>
        </p:nvSpPr>
        <p:spPr>
          <a:xfrm>
            <a:off x="1154113" y="693738"/>
            <a:ext cx="4548187" cy="3413125"/>
          </a:xfrm>
          <a:ln/>
        </p:spPr>
      </p:sp>
      <p:sp>
        <p:nvSpPr>
          <p:cNvPr id="72708"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This is a photo of a SonTek ADP uplooker that was used for some work in Florida.  The ADP was direct-cabled to shore.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F195FFD4-A9C2-4CD5-BB70-E8C78E062949}" type="slidenum">
              <a:rPr lang="en-US" sz="1300" b="0">
                <a:solidFill>
                  <a:schemeClr val="tx1"/>
                </a:solidFill>
              </a:rPr>
              <a:pPr eaLnBrk="1" hangingPunct="1"/>
              <a:t>10</a:t>
            </a:fld>
            <a:endParaRPr lang="en-US" sz="1300" b="0">
              <a:solidFill>
                <a:schemeClr val="tx1"/>
              </a:solidFill>
            </a:endParaRPr>
          </a:p>
        </p:txBody>
      </p:sp>
      <p:sp>
        <p:nvSpPr>
          <p:cNvPr id="73731" name="Rectangle 2"/>
          <p:cNvSpPr>
            <a:spLocks noGrp="1" noRot="1" noChangeAspect="1" noChangeArrowheads="1" noTextEdit="1"/>
          </p:cNvSpPr>
          <p:nvPr>
            <p:ph type="sldImg"/>
          </p:nvPr>
        </p:nvSpPr>
        <p:spPr>
          <a:xfrm>
            <a:off x="1154113" y="693738"/>
            <a:ext cx="4548187" cy="3413125"/>
          </a:xfrm>
          <a:ln/>
        </p:spPr>
      </p:sp>
      <p:sp>
        <p:nvSpPr>
          <p:cNvPr id="73732" name="Rectangle 3"/>
          <p:cNvSpPr>
            <a:spLocks noGrp="1" noChangeArrowheads="1"/>
          </p:cNvSpPr>
          <p:nvPr>
            <p:ph type="body" idx="1"/>
          </p:nvPr>
        </p:nvSpPr>
        <p:spPr>
          <a:xfrm>
            <a:off x="911704" y="4342150"/>
            <a:ext cx="5033038" cy="4115425"/>
          </a:xfrm>
        </p:spPr>
        <p:txBody>
          <a:bodyPr/>
          <a:lstStyle/>
          <a:p>
            <a:pPr eaLnBrk="1" hangingPunct="1"/>
            <a:r>
              <a:rPr lang="en-US" smtClean="0">
                <a:latin typeface="Arial" charset="0"/>
              </a:rPr>
              <a:t>Here is one of the newer profilers, the SonTek Argonaut SW.  This profiler was originally designed for use in shallow canals and can be used to directly measure the flow.  It is being used in several offices in the USGS as an index-velocity meter.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E0ED8B83-FB37-4806-B127-3BE41F1918AA}" type="slidenum">
              <a:rPr lang="en-US" sz="1300" b="0">
                <a:solidFill>
                  <a:schemeClr val="tx1"/>
                </a:solidFill>
              </a:rPr>
              <a:pPr eaLnBrk="1" hangingPunct="1"/>
              <a:t>11</a:t>
            </a:fld>
            <a:endParaRPr lang="en-US" sz="1300" b="0" dirty="0">
              <a:solidFill>
                <a:schemeClr val="tx1"/>
              </a:solidFill>
            </a:endParaRPr>
          </a:p>
        </p:txBody>
      </p:sp>
      <p:sp>
        <p:nvSpPr>
          <p:cNvPr id="53251" name="Rectangle 2"/>
          <p:cNvSpPr>
            <a:spLocks noGrp="1" noRot="1" noChangeAspect="1" noChangeArrowheads="1" noTextEdit="1"/>
          </p:cNvSpPr>
          <p:nvPr>
            <p:ph type="sldImg"/>
          </p:nvPr>
        </p:nvSpPr>
        <p:spPr>
          <a:xfrm>
            <a:off x="1155966" y="687989"/>
            <a:ext cx="4547625" cy="3427436"/>
          </a:xfrm>
          <a:ln/>
        </p:spPr>
      </p:sp>
      <p:sp>
        <p:nvSpPr>
          <p:cNvPr id="53252" name="Rectangle 3"/>
          <p:cNvSpPr>
            <a:spLocks noGrp="1" noChangeArrowheads="1"/>
          </p:cNvSpPr>
          <p:nvPr>
            <p:ph type="body" idx="1"/>
          </p:nvPr>
        </p:nvSpPr>
        <p:spPr>
          <a:xfrm>
            <a:off x="913260" y="4342150"/>
            <a:ext cx="5031482" cy="4113861"/>
          </a:xfrm>
        </p:spPr>
        <p:txBody>
          <a:bodyPr lIns="91407" tIns="45703" rIns="91407" bIns="45703"/>
          <a:lstStyle/>
          <a:p>
            <a:pPr eaLnBrk="1" hangingPunct="1"/>
            <a:r>
              <a:rPr lang="en-US" sz="2000" b="1" u="sng" dirty="0" smtClean="0">
                <a:latin typeface="Arial" charset="0"/>
              </a:rPr>
              <a:t>What is an ADCP?  </a:t>
            </a:r>
          </a:p>
          <a:p>
            <a:pPr eaLnBrk="1" hangingPunct="1">
              <a:buFontTx/>
              <a:buChar char="•"/>
            </a:pPr>
            <a:r>
              <a:rPr lang="en-US" sz="1600" dirty="0" smtClean="0">
                <a:latin typeface="Arial" charset="0"/>
              </a:rPr>
              <a:t>First its acoustic, meaning that it uses sound to make its measurements.  </a:t>
            </a:r>
          </a:p>
          <a:p>
            <a:pPr eaLnBrk="1" hangingPunct="1">
              <a:buFontTx/>
              <a:buChar char="•"/>
            </a:pPr>
            <a:r>
              <a:rPr lang="en-US" sz="1600" dirty="0" smtClean="0">
                <a:latin typeface="Arial" charset="0"/>
              </a:rPr>
              <a:t>It uses sound to measure velocity using the Doppler shift principle.  Whether you realize it or not you are familiar with this principal.  It is what changes the pitch of the horn on a passing car or train.  A sound approaches you the sound waves or compressed and you hear a higher pitch.  When the sound is moving away the sound waves or stretched an you hear a sound with a lower frequency.  </a:t>
            </a:r>
          </a:p>
          <a:p>
            <a:pPr eaLnBrk="1" hangingPunct="1">
              <a:buFontTx/>
              <a:buChar char="•"/>
            </a:pPr>
            <a:r>
              <a:rPr lang="en-US" sz="1600" dirty="0" smtClean="0">
                <a:latin typeface="Arial" charset="0"/>
              </a:rPr>
              <a:t>Using this technology through water the ADCP measures the velocity of the water.  </a:t>
            </a:r>
          </a:p>
          <a:p>
            <a:pPr eaLnBrk="1" hangingPunct="1">
              <a:buFontTx/>
              <a:buChar char="•"/>
            </a:pPr>
            <a:r>
              <a:rPr lang="en-US" sz="1600" dirty="0" smtClean="0">
                <a:latin typeface="Arial" charset="0"/>
              </a:rPr>
              <a:t>The ADCP measures profiles of water velocity, rather than sampling the water column at discrete points.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B00C5238-C768-4C88-AA2C-6DA42A3F8F24}" type="slidenum">
              <a:rPr lang="en-US" sz="1300" b="0">
                <a:solidFill>
                  <a:schemeClr val="tx1"/>
                </a:solidFill>
              </a:rPr>
              <a:pPr eaLnBrk="1" hangingPunct="1"/>
              <a:t>14</a:t>
            </a:fld>
            <a:endParaRPr lang="en-US" sz="1300" b="0" dirty="0">
              <a:solidFill>
                <a:schemeClr val="tx1"/>
              </a:solidFill>
            </a:endParaRPr>
          </a:p>
        </p:txBody>
      </p:sp>
      <p:sp>
        <p:nvSpPr>
          <p:cNvPr id="62467" name="Rectangle 2"/>
          <p:cNvSpPr>
            <a:spLocks noGrp="1" noRot="1" noChangeAspect="1" noChangeArrowheads="1" noTextEdit="1"/>
          </p:cNvSpPr>
          <p:nvPr>
            <p:ph type="sldImg"/>
          </p:nvPr>
        </p:nvSpPr>
        <p:spPr>
          <a:xfrm>
            <a:off x="1157288" y="693738"/>
            <a:ext cx="4548187" cy="3413125"/>
          </a:xfrm>
          <a:ln/>
        </p:spPr>
      </p:sp>
      <p:sp>
        <p:nvSpPr>
          <p:cNvPr id="62468" name="Rectangle 3"/>
          <p:cNvSpPr>
            <a:spLocks noGrp="1" noChangeArrowheads="1"/>
          </p:cNvSpPr>
          <p:nvPr>
            <p:ph type="body" idx="1"/>
          </p:nvPr>
        </p:nvSpPr>
        <p:spPr>
          <a:xfrm>
            <a:off x="911704" y="4342150"/>
            <a:ext cx="5033038" cy="4115425"/>
          </a:xfrm>
        </p:spPr>
        <p:txBody>
          <a:bodyPr lIns="91471" tIns="45736" rIns="91471" bIns="45736"/>
          <a:lstStyle/>
          <a:p>
            <a:pPr eaLnBrk="1" hangingPunct="1"/>
            <a:r>
              <a:rPr lang="en-US" smtClean="0">
                <a:latin typeface="Arial" charset="0"/>
              </a:rPr>
              <a:t>Here is a high flow discharge measurement that was made at St. Louis during the 1993 Mississippi River Flood.  This transect took less than 10 minutes to make and the measured discharge was &gt; 1 million cubic feet per second.  Even 4 passes (as required by OSW policy) would have only taken 30-40 minutes, not counting boat launch and retrieval. In comparison, Price AA measurements made near the gage from the Poplar Street bridge required 4-6 hours.  </a:t>
            </a:r>
          </a:p>
          <a:p>
            <a:pPr eaLnBrk="1" hangingPunct="1"/>
            <a:r>
              <a:rPr lang="en-US" smtClean="0">
                <a:latin typeface="Arial" charset="0"/>
              </a:rPr>
              <a:t>ADCP’s are great tools for making high flow discharge measurements and allow for significant improvement in efficiency.  The Indiana District reported that they were able to make approximately 50 measurements in a 1-week period during a flood event in July 2003.</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1B472CAD-4AAF-4483-BE8E-59B90C8F99AE}" type="slidenum">
              <a:rPr lang="en-US" sz="1300" b="0">
                <a:solidFill>
                  <a:schemeClr val="tx1"/>
                </a:solidFill>
              </a:rPr>
              <a:pPr eaLnBrk="1" hangingPunct="1"/>
              <a:t>15</a:t>
            </a:fld>
            <a:endParaRPr lang="en-US" sz="1300" b="0" dirty="0">
              <a:solidFill>
                <a:schemeClr val="tx1"/>
              </a:solidFill>
            </a:endParaRPr>
          </a:p>
        </p:txBody>
      </p:sp>
      <p:sp>
        <p:nvSpPr>
          <p:cNvPr id="63491" name="Rectangle 2"/>
          <p:cNvSpPr>
            <a:spLocks noGrp="1" noRot="1" noChangeAspect="1" noChangeArrowheads="1" noTextEdit="1"/>
          </p:cNvSpPr>
          <p:nvPr>
            <p:ph type="sldImg"/>
          </p:nvPr>
        </p:nvSpPr>
        <p:spPr>
          <a:xfrm>
            <a:off x="1166856" y="694244"/>
            <a:ext cx="4528956" cy="3413364"/>
          </a:xfrm>
          <a:ln/>
        </p:spPr>
      </p:sp>
      <p:sp>
        <p:nvSpPr>
          <p:cNvPr id="63492" name="Rectangle 3"/>
          <p:cNvSpPr>
            <a:spLocks noGrp="1" noChangeArrowheads="1"/>
          </p:cNvSpPr>
          <p:nvPr>
            <p:ph type="body" idx="1"/>
          </p:nvPr>
        </p:nvSpPr>
        <p:spPr>
          <a:xfrm>
            <a:off x="911704" y="4342150"/>
            <a:ext cx="5033038" cy="4115425"/>
          </a:xfrm>
        </p:spPr>
        <p:txBody>
          <a:bodyPr lIns="91471" tIns="45736" rIns="91471" bIns="45736"/>
          <a:lstStyle/>
          <a:p>
            <a:pPr eaLnBrk="1" hangingPunct="1"/>
            <a:r>
              <a:rPr lang="en-US" smtClean="0">
                <a:latin typeface="Arial" charset="0"/>
              </a:rPr>
              <a:t>This slide illustrates a discharge measurement of a very low flow – where the mean velocity was 0.05 ft/s ( xx cm/s ).  This measurement was made in the Chicago River, where the cross sectional area is in excess of 4,000 square feet.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CC350FE4-FB1F-4E52-9C28-761D7DA3BF12}" type="slidenum">
              <a:rPr lang="en-US" sz="1300" b="0">
                <a:solidFill>
                  <a:schemeClr val="tx1"/>
                </a:solidFill>
              </a:rPr>
              <a:pPr eaLnBrk="1" hangingPunct="1"/>
              <a:t>16</a:t>
            </a:fld>
            <a:endParaRPr lang="en-US" sz="1300" b="0" dirty="0">
              <a:solidFill>
                <a:schemeClr val="tx1"/>
              </a:solidFill>
            </a:endParaRPr>
          </a:p>
        </p:txBody>
      </p:sp>
      <p:sp>
        <p:nvSpPr>
          <p:cNvPr id="54275" name="Rectangle 2"/>
          <p:cNvSpPr>
            <a:spLocks noGrp="1" noRot="1" noChangeAspect="1" noChangeArrowheads="1" noTextEdit="1"/>
          </p:cNvSpPr>
          <p:nvPr>
            <p:ph type="sldImg"/>
          </p:nvPr>
        </p:nvSpPr>
        <p:spPr>
          <a:xfrm>
            <a:off x="1154113" y="693738"/>
            <a:ext cx="4548187" cy="3413125"/>
          </a:xfrm>
          <a:ln/>
        </p:spPr>
      </p:sp>
      <p:sp>
        <p:nvSpPr>
          <p:cNvPr id="54276" name="Rectangle 3"/>
          <p:cNvSpPr>
            <a:spLocks noGrp="1" noChangeArrowheads="1"/>
          </p:cNvSpPr>
          <p:nvPr>
            <p:ph type="body" idx="1"/>
          </p:nvPr>
        </p:nvSpPr>
        <p:spPr>
          <a:xfrm>
            <a:off x="911704" y="4342150"/>
            <a:ext cx="5033038" cy="4115425"/>
          </a:xfrm>
        </p:spPr>
        <p:txBody>
          <a:bodyPr/>
          <a:lstStyle/>
          <a:p>
            <a:pPr eaLnBrk="1" hangingPunct="1"/>
            <a:r>
              <a:rPr lang="en-US" sz="2000" b="1" u="sng" dirty="0" smtClean="0">
                <a:latin typeface="Arial" charset="0"/>
              </a:rPr>
              <a:t>Terminology</a:t>
            </a:r>
          </a:p>
          <a:p>
            <a:pPr eaLnBrk="1" hangingPunct="1"/>
            <a:endParaRPr lang="en-US" dirty="0" smtClean="0">
              <a:latin typeface="Arial" charset="0"/>
            </a:endParaRPr>
          </a:p>
          <a:p>
            <a:pPr eaLnBrk="1" hangingPunct="1"/>
            <a:r>
              <a:rPr lang="en-US" sz="1600" dirty="0" smtClean="0">
                <a:latin typeface="Arial" charset="0"/>
              </a:rPr>
              <a:t>Lets review some of the terminology that we will be using in this class.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14274" eaLnBrk="0" hangingPunct="0">
              <a:defRPr sz="2000" b="1">
                <a:solidFill>
                  <a:schemeClr val="bg2"/>
                </a:solidFill>
                <a:latin typeface="Arial" charset="0"/>
                <a:cs typeface="Arial" charset="0"/>
              </a:defRPr>
            </a:lvl1pPr>
            <a:lvl2pPr marL="702088" indent="-269914" defTabSz="914274" eaLnBrk="0" hangingPunct="0">
              <a:defRPr sz="2000" b="1">
                <a:solidFill>
                  <a:schemeClr val="bg2"/>
                </a:solidFill>
                <a:latin typeface="Arial" charset="0"/>
                <a:cs typeface="Arial" charset="0"/>
              </a:defRPr>
            </a:lvl2pPr>
            <a:lvl3pPr marL="1081216" indent="-216868" defTabSz="914274" eaLnBrk="0" hangingPunct="0">
              <a:defRPr sz="2000" b="1">
                <a:solidFill>
                  <a:schemeClr val="bg2"/>
                </a:solidFill>
                <a:latin typeface="Arial" charset="0"/>
                <a:cs typeface="Arial" charset="0"/>
              </a:defRPr>
            </a:lvl3pPr>
            <a:lvl4pPr marL="1513389" indent="-215307" defTabSz="914274" eaLnBrk="0" hangingPunct="0">
              <a:defRPr sz="2000" b="1">
                <a:solidFill>
                  <a:schemeClr val="bg2"/>
                </a:solidFill>
                <a:latin typeface="Arial" charset="0"/>
                <a:cs typeface="Arial" charset="0"/>
              </a:defRPr>
            </a:lvl4pPr>
            <a:lvl5pPr marL="1945564" indent="-215307" defTabSz="914274" eaLnBrk="0" hangingPunct="0">
              <a:defRPr sz="2000" b="1">
                <a:solidFill>
                  <a:schemeClr val="bg2"/>
                </a:solidFill>
                <a:latin typeface="Arial" charset="0"/>
                <a:cs typeface="Arial" charset="0"/>
              </a:defRPr>
            </a:lvl5pPr>
            <a:lvl6pPr marL="2394900" indent="-215307" defTabSz="914274" eaLnBrk="0" fontAlgn="base" hangingPunct="0">
              <a:spcBef>
                <a:spcPct val="0"/>
              </a:spcBef>
              <a:spcAft>
                <a:spcPct val="0"/>
              </a:spcAft>
              <a:defRPr sz="2000" b="1">
                <a:solidFill>
                  <a:schemeClr val="bg2"/>
                </a:solidFill>
                <a:latin typeface="Arial" charset="0"/>
                <a:cs typeface="Arial" charset="0"/>
              </a:defRPr>
            </a:lvl6pPr>
            <a:lvl7pPr marL="2844236" indent="-215307" defTabSz="914274" eaLnBrk="0" fontAlgn="base" hangingPunct="0">
              <a:spcBef>
                <a:spcPct val="0"/>
              </a:spcBef>
              <a:spcAft>
                <a:spcPct val="0"/>
              </a:spcAft>
              <a:defRPr sz="2000" b="1">
                <a:solidFill>
                  <a:schemeClr val="bg2"/>
                </a:solidFill>
                <a:latin typeface="Arial" charset="0"/>
                <a:cs typeface="Arial" charset="0"/>
              </a:defRPr>
            </a:lvl7pPr>
            <a:lvl8pPr marL="3293572" indent="-215307" defTabSz="914274" eaLnBrk="0" fontAlgn="base" hangingPunct="0">
              <a:spcBef>
                <a:spcPct val="0"/>
              </a:spcBef>
              <a:spcAft>
                <a:spcPct val="0"/>
              </a:spcAft>
              <a:defRPr sz="2000" b="1">
                <a:solidFill>
                  <a:schemeClr val="bg2"/>
                </a:solidFill>
                <a:latin typeface="Arial" charset="0"/>
                <a:cs typeface="Arial" charset="0"/>
              </a:defRPr>
            </a:lvl8pPr>
            <a:lvl9pPr marL="3742908" indent="-215307" defTabSz="914274" eaLnBrk="0" fontAlgn="base" hangingPunct="0">
              <a:spcBef>
                <a:spcPct val="0"/>
              </a:spcBef>
              <a:spcAft>
                <a:spcPct val="0"/>
              </a:spcAft>
              <a:defRPr sz="2000" b="1">
                <a:solidFill>
                  <a:schemeClr val="bg2"/>
                </a:solidFill>
                <a:latin typeface="Arial" charset="0"/>
                <a:cs typeface="Arial" charset="0"/>
              </a:defRPr>
            </a:lvl9pPr>
          </a:lstStyle>
          <a:p>
            <a:pPr eaLnBrk="1" hangingPunct="1"/>
            <a:fld id="{1C1F8BDC-5529-4EE9-9797-98588BF47490}" type="slidenum">
              <a:rPr lang="en-US" sz="1300" b="0">
                <a:solidFill>
                  <a:schemeClr val="tx1"/>
                </a:solidFill>
              </a:rPr>
              <a:pPr eaLnBrk="1" hangingPunct="1"/>
              <a:t>17</a:t>
            </a:fld>
            <a:endParaRPr lang="en-US" sz="1300" b="0" dirty="0">
              <a:solidFill>
                <a:schemeClr val="tx1"/>
              </a:solidFill>
            </a:endParaRPr>
          </a:p>
        </p:txBody>
      </p:sp>
      <p:sp>
        <p:nvSpPr>
          <p:cNvPr id="58371" name="Rectangle 2"/>
          <p:cNvSpPr>
            <a:spLocks noGrp="1" noRot="1" noChangeAspect="1" noChangeArrowheads="1" noTextEdit="1"/>
          </p:cNvSpPr>
          <p:nvPr>
            <p:ph type="sldImg"/>
          </p:nvPr>
        </p:nvSpPr>
        <p:spPr>
          <a:xfrm>
            <a:off x="1163745" y="694244"/>
            <a:ext cx="4528956" cy="3413364"/>
          </a:xfrm>
          <a:ln/>
        </p:spPr>
      </p:sp>
      <p:sp>
        <p:nvSpPr>
          <p:cNvPr id="58372" name="Rectangle 3"/>
          <p:cNvSpPr>
            <a:spLocks noGrp="1" noChangeArrowheads="1"/>
          </p:cNvSpPr>
          <p:nvPr>
            <p:ph type="body" idx="1"/>
          </p:nvPr>
        </p:nvSpPr>
        <p:spPr>
          <a:xfrm>
            <a:off x="911704" y="4342150"/>
            <a:ext cx="5033038" cy="4115425"/>
          </a:xfrm>
        </p:spPr>
        <p:txBody>
          <a:bodyPr/>
          <a:lstStyle/>
          <a:p>
            <a:pPr eaLnBrk="1" hangingPunct="1"/>
            <a:r>
              <a:rPr lang="en-US" b="1" u="sng" dirty="0" smtClean="0">
                <a:latin typeface="Arial" charset="0"/>
              </a:rPr>
              <a:t>What are ADCP’s being used for?</a:t>
            </a:r>
          </a:p>
          <a:p>
            <a:pPr eaLnBrk="1" hangingPunct="1"/>
            <a:endParaRPr lang="en-US" b="1" u="sng" dirty="0" smtClean="0">
              <a:latin typeface="Arial" charset="0"/>
            </a:endParaRPr>
          </a:p>
          <a:p>
            <a:pPr eaLnBrk="1" hangingPunct="1"/>
            <a:r>
              <a:rPr lang="en-US" dirty="0" smtClean="0">
                <a:latin typeface="Arial" charset="0"/>
              </a:rPr>
              <a:t>ADCP’s are used in variety of applications including:</a:t>
            </a:r>
          </a:p>
          <a:p>
            <a:pPr eaLnBrk="1" hangingPunct="1">
              <a:buFontTx/>
              <a:buChar char="•"/>
            </a:pPr>
            <a:r>
              <a:rPr lang="en-US" sz="1400" dirty="0" smtClean="0">
                <a:latin typeface="Arial" charset="0"/>
              </a:rPr>
              <a:t>Measurement of </a:t>
            </a:r>
            <a:r>
              <a:rPr lang="en-US" sz="1400" dirty="0" err="1" smtClean="0">
                <a:latin typeface="Arial" charset="0"/>
              </a:rPr>
              <a:t>Streamflow</a:t>
            </a:r>
            <a:endParaRPr lang="en-US" sz="1400" dirty="0" smtClean="0">
              <a:latin typeface="Arial" charset="0"/>
            </a:endParaRPr>
          </a:p>
          <a:p>
            <a:pPr eaLnBrk="1" hangingPunct="1">
              <a:buFontTx/>
              <a:buChar char="•"/>
            </a:pPr>
            <a:r>
              <a:rPr lang="en-US" sz="1400" dirty="0" smtClean="0">
                <a:latin typeface="Arial" charset="0"/>
              </a:rPr>
              <a:t>Measurement of Velocity Fields</a:t>
            </a:r>
          </a:p>
          <a:p>
            <a:pPr lvl="1" eaLnBrk="1" hangingPunct="1">
              <a:buFontTx/>
              <a:buChar char="•"/>
            </a:pPr>
            <a:r>
              <a:rPr lang="en-US" sz="1400" dirty="0" smtClean="0">
                <a:latin typeface="Arial" charset="0"/>
              </a:rPr>
              <a:t>Modeling studies</a:t>
            </a:r>
          </a:p>
          <a:p>
            <a:pPr lvl="1" eaLnBrk="1" hangingPunct="1">
              <a:buFontTx/>
              <a:buChar char="•"/>
            </a:pPr>
            <a:r>
              <a:rPr lang="en-US" sz="1400" dirty="0" smtClean="0">
                <a:latin typeface="Arial" charset="0"/>
              </a:rPr>
              <a:t>Hydraulic studies (for example safety zones near dams)</a:t>
            </a:r>
          </a:p>
          <a:p>
            <a:pPr eaLnBrk="1" hangingPunct="1">
              <a:buFontTx/>
              <a:buChar char="•"/>
            </a:pPr>
            <a:r>
              <a:rPr lang="en-US" sz="1400" dirty="0" smtClean="0">
                <a:latin typeface="Arial" charset="0"/>
              </a:rPr>
              <a:t>Hydrographic Surveys (channel bathymetry)</a:t>
            </a:r>
          </a:p>
          <a:p>
            <a:pPr eaLnBrk="1" hangingPunct="1">
              <a:buFontTx/>
              <a:buChar char="•"/>
            </a:pPr>
            <a:r>
              <a:rPr lang="en-US" sz="1400" dirty="0" smtClean="0">
                <a:latin typeface="Arial" charset="0"/>
              </a:rPr>
              <a:t>Estimation of Sediment Concentration from Acoustic Backscatter (ABS)?</a:t>
            </a:r>
            <a:endParaRPr lang="en-US"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DBF5F9">
                    <a:shade val="90000"/>
                  </a:srgbClr>
                </a:solidFill>
              </a:rPr>
              <a:pPr/>
              <a:t>9/15/2017</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 xmlns:p14="http://schemas.microsoft.com/office/powerpoint/2010/main" val="1181174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 xmlns:p14="http://schemas.microsoft.com/office/powerpoint/2010/main" val="3899904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 xmlns:p14="http://schemas.microsoft.com/office/powerpoint/2010/main" val="99943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 xmlns:p14="http://schemas.microsoft.com/office/powerpoint/2010/main" val="1849846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26A0EB-7225-4EF6-A33E-2911DDD3DCB3}" type="datetimeFigureOut">
              <a:rPr lang="en-US" smtClean="0">
                <a:solidFill>
                  <a:srgbClr val="DBF5F9">
                    <a:shade val="90000"/>
                  </a:srgbClr>
                </a:solidFill>
              </a:rPr>
              <a:pPr/>
              <a:t>9/15/2017</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C8FE1D6D-E3F1-40BC-9318-0267075D96DD}"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 xmlns:p14="http://schemas.microsoft.com/office/powerpoint/2010/main" val="273685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 xmlns:p14="http://schemas.microsoft.com/office/powerpoint/2010/main" val="257519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 xmlns:p14="http://schemas.microsoft.com/office/powerpoint/2010/main" val="62890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 xmlns:p14="http://schemas.microsoft.com/office/powerpoint/2010/main" val="151124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 xmlns:p14="http://schemas.microsoft.com/office/powerpoint/2010/main" val="1009785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 xmlns:p14="http://schemas.microsoft.com/office/powerpoint/2010/main" val="3292985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26A0EB-7225-4EF6-A33E-2911DDD3DCB3}" type="datetimeFigureOut">
              <a:rPr lang="en-US" smtClean="0">
                <a:solidFill>
                  <a:srgbClr val="04617B">
                    <a:shade val="90000"/>
                  </a:srgbClr>
                </a:solidFill>
              </a:rPr>
              <a:pPr/>
              <a:t>9/15/2017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C8FE1D6D-E3F1-40BC-9318-0267075D96DD}"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 xmlns:p14="http://schemas.microsoft.com/office/powerpoint/2010/main" val="2567801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1FD087-C89C-4EAE-8E5C-91C7251DBFD2}" type="datetimeFigureOut">
              <a:rPr lang="en-US" smtClean="0">
                <a:solidFill>
                  <a:prstClr val="black">
                    <a:tint val="75000"/>
                  </a:prstClr>
                </a:solidFill>
              </a:rPr>
              <a:pPr/>
              <a:t>9/15/2017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C9D43-682B-4747-A940-1499401E6C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74774925"/>
      </p:ext>
    </p:extLst>
  </p:cSld>
  <p:clrMap bg1="dk1" tx1="lt1" bg2="dk2"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2.jpeg"/><Relationship Id="rId5" Type="http://schemas.openxmlformats.org/officeDocument/2006/relationships/slideLayout" Target="../slideLayouts/slideLayout2.xml"/><Relationship Id="rId4" Type="http://schemas.openxmlformats.org/officeDocument/2006/relationships/tags" Target="../tags/tag23.xml"/></Relationships>
</file>

<file path=ppt/slides/_rels/slide13.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hyperlink" Target="http://www.sontek.com/product/rivercat/mini-adp.jpg" TargetMode="Externa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tags" Target="../tags/tag3.xml"/><Relationship Id="rId7" Type="http://schemas.openxmlformats.org/officeDocument/2006/relationships/image" Target="../media/image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1.xls"/></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file:///D:\My%20Files\Training%20Courses\Basic%20ADCP%20Training%20-%20New%20Materials\Iraq%20Training%20Presentations\DCC_NOV_1_2001_Vectors.AVI" TargetMode="Externa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tags" Target="../tags/tag15.xml"/></Relationships>
</file>

<file path=ppt/slides/_rels/slide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jpeg"/><Relationship Id="rId5" Type="http://schemas.openxmlformats.org/officeDocument/2006/relationships/slideLayout" Target="../slideLayouts/slideLayout2.xml"/><Relationship Id="rId4" Type="http://schemas.openxmlformats.org/officeDocument/2006/relationships/tags" Target="../tags/tag19.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1470025"/>
          </a:xfrm>
        </p:spPr>
        <p:txBody>
          <a:bodyPr>
            <a:normAutofit/>
          </a:bodyPr>
          <a:lstStyle/>
          <a:p>
            <a:r>
              <a:rPr lang="en-US" dirty="0" smtClean="0"/>
              <a:t>Hydrological Information System</a:t>
            </a:r>
            <a:endParaRPr lang="en-US" dirty="0"/>
          </a:p>
        </p:txBody>
      </p:sp>
      <p:sp>
        <p:nvSpPr>
          <p:cNvPr id="3" name="Subtitle 2"/>
          <p:cNvSpPr>
            <a:spLocks noGrp="1"/>
          </p:cNvSpPr>
          <p:nvPr>
            <p:ph type="subTitle" idx="1"/>
          </p:nvPr>
        </p:nvSpPr>
        <p:spPr>
          <a:xfrm>
            <a:off x="1371600" y="3276600"/>
            <a:ext cx="6400800" cy="2362200"/>
          </a:xfrm>
        </p:spPr>
        <p:txBody>
          <a:bodyPr/>
          <a:lstStyle/>
          <a:p>
            <a:r>
              <a:rPr lang="en-US" dirty="0" smtClean="0"/>
              <a:t>Module -  Discharge </a:t>
            </a:r>
            <a:r>
              <a:rPr lang="en-US" dirty="0" smtClean="0"/>
              <a:t>Measurement using Doppler devices</a:t>
            </a:r>
            <a:endParaRPr lang="en-US" dirty="0"/>
          </a:p>
        </p:txBody>
      </p:sp>
      <p:sp>
        <p:nvSpPr>
          <p:cNvPr id="4" name="Subtitle 2"/>
          <p:cNvSpPr txBox="1">
            <a:spLocks/>
          </p:cNvSpPr>
          <p:nvPr/>
        </p:nvSpPr>
        <p:spPr>
          <a:xfrm>
            <a:off x="1447800" y="4191000"/>
            <a:ext cx="7406640" cy="1752600"/>
          </a:xfrm>
          <a:prstGeom prst="rect">
            <a:avLst/>
          </a:prstGeom>
        </p:spPr>
        <p:txBody>
          <a:bodyPr tIns="0">
            <a:norm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r>
              <a:rPr lang="en-US" dirty="0" smtClean="0">
                <a:solidFill>
                  <a:srgbClr val="92D050"/>
                </a:solidFill>
              </a:rPr>
              <a:t>Anish</a:t>
            </a:r>
          </a:p>
          <a:p>
            <a:r>
              <a:rPr lang="en-US" dirty="0">
                <a:solidFill>
                  <a:srgbClr val="92D050"/>
                </a:solidFill>
              </a:rPr>
              <a:t>	</a:t>
            </a:r>
            <a:r>
              <a:rPr lang="en-US" dirty="0" smtClean="0">
                <a:solidFill>
                  <a:srgbClr val="92D050"/>
                </a:solidFill>
              </a:rPr>
              <a:t>….. Consultant,  Hydro-Informatics</a:t>
            </a:r>
            <a:endParaRPr lang="en-US" dirty="0" smtClean="0">
              <a:solidFill>
                <a:srgbClr val="92D050"/>
              </a:solidFill>
            </a:endParaRPr>
          </a:p>
          <a:p>
            <a:r>
              <a:rPr lang="en-US" dirty="0">
                <a:solidFill>
                  <a:srgbClr val="92D050"/>
                </a:solidFill>
              </a:rPr>
              <a:t>	</a:t>
            </a:r>
            <a:r>
              <a:rPr lang="en-US" dirty="0" smtClean="0">
                <a:solidFill>
                  <a:srgbClr val="92D050"/>
                </a:solidFill>
              </a:rPr>
              <a:t>	The World Bank</a:t>
            </a:r>
            <a:endParaRPr lang="en-US" dirty="0">
              <a:solidFill>
                <a:srgbClr val="92D050"/>
              </a:solidFill>
            </a:endParaRPr>
          </a:p>
        </p:txBody>
      </p:sp>
    </p:spTree>
    <p:extLst>
      <p:ext uri="{BB962C8B-B14F-4D97-AF65-F5344CB8AC3E}">
        <p14:creationId xmlns="" xmlns:p14="http://schemas.microsoft.com/office/powerpoint/2010/main" val="42081974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Rot="1" noChangeArrowheads="1"/>
          </p:cNvSpPr>
          <p:nvPr>
            <p:ph type="title" idx="4294967295"/>
          </p:nvPr>
        </p:nvSpPr>
        <p:spPr>
          <a:xfrm>
            <a:off x="0" y="533400"/>
            <a:ext cx="8229600" cy="990600"/>
          </a:xfrm>
        </p:spPr>
        <p:txBody>
          <a:bodyPr/>
          <a:lstStyle/>
          <a:p>
            <a:pPr eaLnBrk="1" hangingPunct="1"/>
            <a:r>
              <a:rPr lang="en-US"/>
              <a:t>Sontek Argonaut SW</a:t>
            </a:r>
          </a:p>
        </p:txBody>
      </p:sp>
      <p:graphicFrame>
        <p:nvGraphicFramePr>
          <p:cNvPr id="5122" name="Object 3"/>
          <p:cNvGraphicFramePr>
            <a:graphicFrameLocks noChangeAspect="1"/>
          </p:cNvGraphicFramePr>
          <p:nvPr/>
        </p:nvGraphicFramePr>
        <p:xfrm>
          <a:off x="1884363" y="2079625"/>
          <a:ext cx="5418137" cy="4064000"/>
        </p:xfrm>
        <a:graphic>
          <a:graphicData uri="http://schemas.openxmlformats.org/presentationml/2006/ole">
            <p:oleObj spid="_x0000_s4133" name="Photo Editor Photo" r:id="rId4" imgW="15238095" imgH="11428571" progId="">
              <p:embed/>
            </p:oleObj>
          </a:graphicData>
        </a:graphic>
      </p:graphicFrame>
    </p:spTree>
    <p:extLst>
      <p:ext uri="{BB962C8B-B14F-4D97-AF65-F5344CB8AC3E}">
        <p14:creationId xmlns="" xmlns:p14="http://schemas.microsoft.com/office/powerpoint/2010/main" val="79840629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6" name="AutoShape 4"/>
          <p:cNvSpPr>
            <a:spLocks noChangeAspect="1" noChangeArrowheads="1" noTextEdit="1"/>
          </p:cNvSpPr>
          <p:nvPr/>
        </p:nvSpPr>
        <p:spPr bwMode="auto">
          <a:xfrm>
            <a:off x="117475" y="1462088"/>
            <a:ext cx="8905875" cy="3954462"/>
          </a:xfrm>
          <a:prstGeom prst="rect">
            <a:avLst/>
          </a:prstGeom>
          <a:noFill/>
          <a:ln w="9525">
            <a:noFill/>
            <a:miter lim="800000"/>
            <a:headEnd/>
            <a:tailEnd/>
          </a:ln>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48517" name="Line 5"/>
          <p:cNvSpPr>
            <a:spLocks noChangeShapeType="1"/>
          </p:cNvSpPr>
          <p:nvPr/>
        </p:nvSpPr>
        <p:spPr bwMode="auto">
          <a:xfrm>
            <a:off x="4406900" y="3065463"/>
            <a:ext cx="455613" cy="1587"/>
          </a:xfrm>
          <a:prstGeom prst="line">
            <a:avLst/>
          </a:prstGeom>
          <a:noFill/>
          <a:ln w="44450">
            <a:solidFill>
              <a:srgbClr val="C0C0C0"/>
            </a:solidFill>
            <a:round/>
            <a:headEnd/>
            <a:tailEnd/>
          </a:ln>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48518" name="Line 6"/>
          <p:cNvSpPr>
            <a:spLocks noChangeShapeType="1"/>
          </p:cNvSpPr>
          <p:nvPr/>
        </p:nvSpPr>
        <p:spPr bwMode="auto">
          <a:xfrm>
            <a:off x="4451350" y="3754438"/>
            <a:ext cx="411163" cy="1587"/>
          </a:xfrm>
          <a:prstGeom prst="line">
            <a:avLst/>
          </a:prstGeom>
          <a:noFill/>
          <a:ln w="44450">
            <a:solidFill>
              <a:srgbClr val="C0C0C0"/>
            </a:solidFill>
            <a:round/>
            <a:headEnd/>
            <a:tailEnd/>
          </a:ln>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48519" name="Line 7"/>
          <p:cNvSpPr>
            <a:spLocks noChangeShapeType="1"/>
          </p:cNvSpPr>
          <p:nvPr/>
        </p:nvSpPr>
        <p:spPr bwMode="auto">
          <a:xfrm>
            <a:off x="4451350" y="4443413"/>
            <a:ext cx="411163" cy="1587"/>
          </a:xfrm>
          <a:prstGeom prst="line">
            <a:avLst/>
          </a:prstGeom>
          <a:noFill/>
          <a:ln w="44450">
            <a:solidFill>
              <a:srgbClr val="C0C0C0"/>
            </a:solidFill>
            <a:round/>
            <a:headEnd/>
            <a:tailEnd/>
          </a:ln>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48520" name="Line 8"/>
          <p:cNvSpPr>
            <a:spLocks noChangeShapeType="1"/>
          </p:cNvSpPr>
          <p:nvPr/>
        </p:nvSpPr>
        <p:spPr bwMode="auto">
          <a:xfrm>
            <a:off x="4451350" y="5132388"/>
            <a:ext cx="411163" cy="1587"/>
          </a:xfrm>
          <a:prstGeom prst="line">
            <a:avLst/>
          </a:prstGeom>
          <a:noFill/>
          <a:ln w="44450">
            <a:solidFill>
              <a:srgbClr val="C0C0C0"/>
            </a:solidFill>
            <a:round/>
            <a:headEnd/>
            <a:tailEnd/>
          </a:ln>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48521" name="Rectangle 9"/>
          <p:cNvSpPr>
            <a:spLocks noChangeArrowheads="1"/>
          </p:cNvSpPr>
          <p:nvPr/>
        </p:nvSpPr>
        <p:spPr bwMode="auto">
          <a:xfrm>
            <a:off x="341313" y="2773363"/>
            <a:ext cx="4110037" cy="523875"/>
          </a:xfrm>
          <a:prstGeom prst="rect">
            <a:avLst/>
          </a:prstGeom>
          <a:solidFill>
            <a:schemeClr val="accent1"/>
          </a:solidFill>
          <a:ln w="9525">
            <a:noFill/>
            <a:miter lim="800000"/>
            <a:headEnd/>
            <a:tailEnd/>
          </a:ln>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20488" name="Rectangle 10"/>
          <p:cNvSpPr>
            <a:spLocks noChangeArrowheads="1"/>
          </p:cNvSpPr>
          <p:nvPr/>
        </p:nvSpPr>
        <p:spPr bwMode="auto">
          <a:xfrm>
            <a:off x="1912938" y="2854325"/>
            <a:ext cx="9652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800" i="1">
                <a:solidFill>
                  <a:schemeClr val="tx1"/>
                </a:solidFill>
              </a:rPr>
              <a:t>Acoustic</a:t>
            </a:r>
            <a:endParaRPr lang="en-US" sz="1800" b="0">
              <a:solidFill>
                <a:schemeClr val="tx1"/>
              </a:solidFill>
            </a:endParaRPr>
          </a:p>
        </p:txBody>
      </p:sp>
      <p:sp>
        <p:nvSpPr>
          <p:cNvPr id="448523" name="Rectangle 11"/>
          <p:cNvSpPr>
            <a:spLocks noChangeArrowheads="1"/>
          </p:cNvSpPr>
          <p:nvPr/>
        </p:nvSpPr>
        <p:spPr bwMode="auto">
          <a:xfrm>
            <a:off x="341313" y="2773363"/>
            <a:ext cx="4110037" cy="523875"/>
          </a:xfrm>
          <a:prstGeom prst="rect">
            <a:avLst/>
          </a:prstGeom>
          <a:noFill/>
          <a:ln w="60325">
            <a:solidFill>
              <a:schemeClr val="hlink"/>
            </a:solidFill>
            <a:miter lim="800000"/>
            <a:headEnd/>
            <a:tailEnd/>
          </a:ln>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48524" name="Rectangle 12"/>
          <p:cNvSpPr>
            <a:spLocks noChangeArrowheads="1"/>
          </p:cNvSpPr>
          <p:nvPr/>
        </p:nvSpPr>
        <p:spPr bwMode="auto">
          <a:xfrm>
            <a:off x="341313" y="3462338"/>
            <a:ext cx="4110037" cy="523875"/>
          </a:xfrm>
          <a:prstGeom prst="rect">
            <a:avLst/>
          </a:prstGeom>
          <a:solidFill>
            <a:schemeClr val="accent1"/>
          </a:solidFill>
          <a:ln w="9525">
            <a:noFill/>
            <a:miter lim="800000"/>
            <a:headEnd/>
            <a:tailEnd/>
          </a:ln>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20491" name="Rectangle 13"/>
          <p:cNvSpPr>
            <a:spLocks noChangeArrowheads="1"/>
          </p:cNvSpPr>
          <p:nvPr/>
        </p:nvSpPr>
        <p:spPr bwMode="auto">
          <a:xfrm>
            <a:off x="1943100" y="3543300"/>
            <a:ext cx="8636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800" i="1">
                <a:solidFill>
                  <a:schemeClr val="tx1"/>
                </a:solidFill>
              </a:rPr>
              <a:t>Doppler</a:t>
            </a:r>
            <a:endParaRPr lang="en-US" sz="1800" b="0">
              <a:solidFill>
                <a:schemeClr val="tx1"/>
              </a:solidFill>
            </a:endParaRPr>
          </a:p>
        </p:txBody>
      </p:sp>
      <p:sp>
        <p:nvSpPr>
          <p:cNvPr id="448526" name="Rectangle 14"/>
          <p:cNvSpPr>
            <a:spLocks noChangeArrowheads="1"/>
          </p:cNvSpPr>
          <p:nvPr/>
        </p:nvSpPr>
        <p:spPr bwMode="auto">
          <a:xfrm>
            <a:off x="341313" y="3462338"/>
            <a:ext cx="4110037" cy="523875"/>
          </a:xfrm>
          <a:prstGeom prst="rect">
            <a:avLst/>
          </a:prstGeom>
          <a:noFill/>
          <a:ln w="60325">
            <a:solidFill>
              <a:schemeClr val="hlink"/>
            </a:solidFill>
            <a:miter lim="800000"/>
            <a:headEnd/>
            <a:tailEnd/>
          </a:ln>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48527" name="Rectangle 15"/>
          <p:cNvSpPr>
            <a:spLocks noChangeArrowheads="1"/>
          </p:cNvSpPr>
          <p:nvPr/>
        </p:nvSpPr>
        <p:spPr bwMode="auto">
          <a:xfrm>
            <a:off x="341313" y="4151313"/>
            <a:ext cx="4110037" cy="523875"/>
          </a:xfrm>
          <a:prstGeom prst="rect">
            <a:avLst/>
          </a:prstGeom>
          <a:solidFill>
            <a:schemeClr val="accent1"/>
          </a:solidFill>
          <a:ln w="9525">
            <a:noFill/>
            <a:miter lim="800000"/>
            <a:headEnd/>
            <a:tailEnd/>
          </a:ln>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20494" name="Rectangle 16"/>
          <p:cNvSpPr>
            <a:spLocks noChangeArrowheads="1"/>
          </p:cNvSpPr>
          <p:nvPr/>
        </p:nvSpPr>
        <p:spPr bwMode="auto">
          <a:xfrm>
            <a:off x="1951038" y="4232275"/>
            <a:ext cx="8255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800" i="1">
                <a:solidFill>
                  <a:schemeClr val="tx1"/>
                </a:solidFill>
              </a:rPr>
              <a:t>Current</a:t>
            </a:r>
            <a:endParaRPr lang="en-US" sz="1800" b="0">
              <a:solidFill>
                <a:schemeClr val="tx1"/>
              </a:solidFill>
            </a:endParaRPr>
          </a:p>
        </p:txBody>
      </p:sp>
      <p:sp>
        <p:nvSpPr>
          <p:cNvPr id="448529" name="Rectangle 17"/>
          <p:cNvSpPr>
            <a:spLocks noChangeArrowheads="1"/>
          </p:cNvSpPr>
          <p:nvPr/>
        </p:nvSpPr>
        <p:spPr bwMode="auto">
          <a:xfrm>
            <a:off x="341313" y="4151313"/>
            <a:ext cx="4110037" cy="523875"/>
          </a:xfrm>
          <a:prstGeom prst="rect">
            <a:avLst/>
          </a:prstGeom>
          <a:noFill/>
          <a:ln w="60325">
            <a:solidFill>
              <a:schemeClr val="hlink"/>
            </a:solidFill>
            <a:miter lim="800000"/>
            <a:headEnd/>
            <a:tailEnd/>
          </a:ln>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48530" name="Rectangle 18"/>
          <p:cNvSpPr>
            <a:spLocks noChangeArrowheads="1"/>
          </p:cNvSpPr>
          <p:nvPr/>
        </p:nvSpPr>
        <p:spPr bwMode="auto">
          <a:xfrm>
            <a:off x="341313" y="4840288"/>
            <a:ext cx="4110037" cy="523875"/>
          </a:xfrm>
          <a:prstGeom prst="rect">
            <a:avLst/>
          </a:prstGeom>
          <a:solidFill>
            <a:schemeClr val="accent1"/>
          </a:solidFill>
          <a:ln w="9525">
            <a:solidFill>
              <a:schemeClr val="hlink"/>
            </a:solidFill>
            <a:miter lim="800000"/>
            <a:headEnd/>
            <a:tailEnd/>
          </a:ln>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20497" name="Rectangle 19"/>
          <p:cNvSpPr>
            <a:spLocks noChangeArrowheads="1"/>
          </p:cNvSpPr>
          <p:nvPr/>
        </p:nvSpPr>
        <p:spPr bwMode="auto">
          <a:xfrm>
            <a:off x="1958975" y="4921250"/>
            <a:ext cx="8001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800" i="1">
                <a:solidFill>
                  <a:schemeClr val="tx1"/>
                </a:solidFill>
              </a:rPr>
              <a:t>Profiler</a:t>
            </a:r>
            <a:endParaRPr lang="en-US" sz="1800" b="0">
              <a:solidFill>
                <a:schemeClr val="tx1"/>
              </a:solidFill>
            </a:endParaRPr>
          </a:p>
        </p:txBody>
      </p:sp>
      <p:sp>
        <p:nvSpPr>
          <p:cNvPr id="448532" name="Rectangle 20"/>
          <p:cNvSpPr>
            <a:spLocks noChangeArrowheads="1"/>
          </p:cNvSpPr>
          <p:nvPr/>
        </p:nvSpPr>
        <p:spPr bwMode="auto">
          <a:xfrm>
            <a:off x="341313" y="4840288"/>
            <a:ext cx="4110037" cy="523875"/>
          </a:xfrm>
          <a:prstGeom prst="rect">
            <a:avLst/>
          </a:prstGeom>
          <a:noFill/>
          <a:ln w="60325">
            <a:solidFill>
              <a:schemeClr val="hlink"/>
            </a:solidFill>
            <a:miter lim="800000"/>
            <a:headEnd/>
            <a:tailEnd/>
          </a:ln>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48533" name="Rectangle 21"/>
          <p:cNvSpPr>
            <a:spLocks noChangeArrowheads="1"/>
          </p:cNvSpPr>
          <p:nvPr/>
        </p:nvSpPr>
        <p:spPr bwMode="auto">
          <a:xfrm>
            <a:off x="4862513" y="2773363"/>
            <a:ext cx="4108450" cy="523875"/>
          </a:xfrm>
          <a:prstGeom prst="rect">
            <a:avLst/>
          </a:prstGeom>
          <a:solidFill>
            <a:schemeClr val="accent1"/>
          </a:solidFill>
          <a:ln w="9525">
            <a:solidFill>
              <a:schemeClr val="folHlink"/>
            </a:solidFill>
            <a:miter lim="800000"/>
            <a:headEnd/>
            <a:tailEnd/>
          </a:ln>
        </p:spPr>
        <p:txBody>
          <a:bodyPr/>
          <a:lstStyle/>
          <a:p>
            <a:pPr algn="ctr" eaLnBrk="0" hangingPunct="0">
              <a:defRPr/>
            </a:pPr>
            <a:endParaRPr lang="en-US" sz="1800">
              <a:effectLst>
                <a:outerShdw blurRad="38100" dist="38100" dir="2700000" algn="tl">
                  <a:srgbClr val="000000"/>
                </a:outerShdw>
              </a:effectLst>
            </a:endParaRPr>
          </a:p>
        </p:txBody>
      </p:sp>
      <p:sp>
        <p:nvSpPr>
          <p:cNvPr id="20500" name="Rectangle 22"/>
          <p:cNvSpPr>
            <a:spLocks noChangeArrowheads="1"/>
          </p:cNvSpPr>
          <p:nvPr/>
        </p:nvSpPr>
        <p:spPr bwMode="auto">
          <a:xfrm>
            <a:off x="5670550" y="2876550"/>
            <a:ext cx="7112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800">
                <a:solidFill>
                  <a:srgbClr val="FFFF00"/>
                </a:solidFill>
              </a:rPr>
              <a:t>Sound</a:t>
            </a:r>
            <a:endParaRPr lang="en-US" sz="1800" b="0">
              <a:solidFill>
                <a:srgbClr val="FFFF00"/>
              </a:solidFill>
            </a:endParaRPr>
          </a:p>
        </p:txBody>
      </p:sp>
      <p:sp>
        <p:nvSpPr>
          <p:cNvPr id="20501" name="Rectangle 23"/>
          <p:cNvSpPr>
            <a:spLocks noChangeArrowheads="1"/>
          </p:cNvSpPr>
          <p:nvPr/>
        </p:nvSpPr>
        <p:spPr bwMode="auto">
          <a:xfrm>
            <a:off x="6403975" y="2876550"/>
            <a:ext cx="16637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800">
                <a:solidFill>
                  <a:srgbClr val="FFFFFF"/>
                </a:solidFill>
              </a:rPr>
              <a:t> Waves and the</a:t>
            </a:r>
            <a:endParaRPr lang="en-US" sz="1800" b="0">
              <a:solidFill>
                <a:schemeClr val="tx1"/>
              </a:solidFill>
            </a:endParaRPr>
          </a:p>
        </p:txBody>
      </p:sp>
      <p:sp>
        <p:nvSpPr>
          <p:cNvPr id="448536" name="Rectangle 24"/>
          <p:cNvSpPr>
            <a:spLocks noChangeArrowheads="1"/>
          </p:cNvSpPr>
          <p:nvPr/>
        </p:nvSpPr>
        <p:spPr bwMode="auto">
          <a:xfrm>
            <a:off x="4862513" y="2773363"/>
            <a:ext cx="4108450" cy="523875"/>
          </a:xfrm>
          <a:prstGeom prst="rect">
            <a:avLst/>
          </a:prstGeom>
          <a:noFill/>
          <a:ln w="60325">
            <a:solidFill>
              <a:schemeClr val="hlink"/>
            </a:solidFill>
            <a:miter lim="800000"/>
            <a:headEnd/>
            <a:tailEnd/>
          </a:ln>
        </p:spPr>
        <p:txBody>
          <a:bodyPr/>
          <a:lstStyle/>
          <a:p>
            <a:pPr algn="ctr" eaLnBrk="0" hangingPunct="0">
              <a:defRPr/>
            </a:pPr>
            <a:endParaRPr lang="en-US" sz="1800">
              <a:effectLst>
                <a:outerShdw blurRad="38100" dist="38100" dir="2700000" algn="tl">
                  <a:srgbClr val="C0C0C0"/>
                </a:outerShdw>
              </a:effectLst>
            </a:endParaRPr>
          </a:p>
        </p:txBody>
      </p:sp>
      <p:sp>
        <p:nvSpPr>
          <p:cNvPr id="448537" name="Rectangle 25"/>
          <p:cNvSpPr>
            <a:spLocks noChangeArrowheads="1"/>
          </p:cNvSpPr>
          <p:nvPr/>
        </p:nvSpPr>
        <p:spPr bwMode="auto">
          <a:xfrm>
            <a:off x="4862513" y="3462338"/>
            <a:ext cx="4108450" cy="523875"/>
          </a:xfrm>
          <a:prstGeom prst="rect">
            <a:avLst/>
          </a:prstGeom>
          <a:solidFill>
            <a:schemeClr val="accent1"/>
          </a:solidFill>
          <a:ln w="9525">
            <a:noFill/>
            <a:miter lim="800000"/>
            <a:headEnd/>
            <a:tailEnd/>
          </a:ln>
        </p:spPr>
        <p:txBody>
          <a:bodyPr/>
          <a:lstStyle/>
          <a:p>
            <a:pPr algn="ctr" eaLnBrk="0" hangingPunct="0">
              <a:defRPr/>
            </a:pPr>
            <a:endParaRPr lang="en-US" sz="1800">
              <a:effectLst>
                <a:outerShdw blurRad="38100" dist="38100" dir="2700000" algn="tl">
                  <a:srgbClr val="000000"/>
                </a:outerShdw>
              </a:effectLst>
            </a:endParaRPr>
          </a:p>
        </p:txBody>
      </p:sp>
      <p:sp>
        <p:nvSpPr>
          <p:cNvPr id="20504" name="Rectangle 26"/>
          <p:cNvSpPr>
            <a:spLocks noChangeArrowheads="1"/>
          </p:cNvSpPr>
          <p:nvPr/>
        </p:nvSpPr>
        <p:spPr bwMode="auto">
          <a:xfrm>
            <a:off x="4951413" y="3565525"/>
            <a:ext cx="8636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800">
                <a:solidFill>
                  <a:srgbClr val="FFFF00"/>
                </a:solidFill>
              </a:rPr>
              <a:t>Doppler</a:t>
            </a:r>
            <a:endParaRPr lang="en-US" sz="1800" b="0">
              <a:solidFill>
                <a:srgbClr val="FFFF00"/>
              </a:solidFill>
            </a:endParaRPr>
          </a:p>
        </p:txBody>
      </p:sp>
      <p:sp>
        <p:nvSpPr>
          <p:cNvPr id="20505" name="Rectangle 27"/>
          <p:cNvSpPr>
            <a:spLocks noChangeArrowheads="1"/>
          </p:cNvSpPr>
          <p:nvPr/>
        </p:nvSpPr>
        <p:spPr bwMode="auto">
          <a:xfrm>
            <a:off x="5894388" y="3565525"/>
            <a:ext cx="28575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800">
                <a:solidFill>
                  <a:srgbClr val="FFFFFF"/>
                </a:solidFill>
              </a:rPr>
              <a:t> Shift are used to measure</a:t>
            </a:r>
            <a:endParaRPr lang="en-US" sz="1800" b="0">
              <a:solidFill>
                <a:schemeClr val="tx1"/>
              </a:solidFill>
            </a:endParaRPr>
          </a:p>
        </p:txBody>
      </p:sp>
      <p:sp>
        <p:nvSpPr>
          <p:cNvPr id="448540" name="Rectangle 28"/>
          <p:cNvSpPr>
            <a:spLocks noChangeArrowheads="1"/>
          </p:cNvSpPr>
          <p:nvPr/>
        </p:nvSpPr>
        <p:spPr bwMode="auto">
          <a:xfrm>
            <a:off x="4862513" y="3462338"/>
            <a:ext cx="4108450" cy="523875"/>
          </a:xfrm>
          <a:prstGeom prst="rect">
            <a:avLst/>
          </a:prstGeom>
          <a:noFill/>
          <a:ln w="60325">
            <a:solidFill>
              <a:schemeClr val="hlink"/>
            </a:solidFill>
            <a:miter lim="800000"/>
            <a:headEnd/>
            <a:tailEnd/>
          </a:ln>
        </p:spPr>
        <p:txBody>
          <a:bodyPr/>
          <a:lstStyle/>
          <a:p>
            <a:pPr algn="ctr" eaLnBrk="0" hangingPunct="0">
              <a:defRPr/>
            </a:pPr>
            <a:endParaRPr lang="en-US" sz="1800">
              <a:effectLst>
                <a:outerShdw blurRad="38100" dist="38100" dir="2700000" algn="tl">
                  <a:srgbClr val="C0C0C0"/>
                </a:outerShdw>
              </a:effectLst>
            </a:endParaRPr>
          </a:p>
        </p:txBody>
      </p:sp>
      <p:sp>
        <p:nvSpPr>
          <p:cNvPr id="448541" name="Rectangle 29"/>
          <p:cNvSpPr>
            <a:spLocks noChangeArrowheads="1"/>
          </p:cNvSpPr>
          <p:nvPr/>
        </p:nvSpPr>
        <p:spPr bwMode="auto">
          <a:xfrm>
            <a:off x="4876800" y="4130675"/>
            <a:ext cx="4108450" cy="523875"/>
          </a:xfrm>
          <a:prstGeom prst="rect">
            <a:avLst/>
          </a:prstGeom>
          <a:solidFill>
            <a:schemeClr val="accent1"/>
          </a:solidFill>
          <a:ln w="9525">
            <a:solidFill>
              <a:schemeClr val="hlink"/>
            </a:solidFill>
            <a:miter lim="800000"/>
            <a:headEnd/>
            <a:tailEnd/>
          </a:ln>
        </p:spPr>
        <p:txBody>
          <a:bodyPr/>
          <a:lstStyle/>
          <a:p>
            <a:pPr algn="ctr" eaLnBrk="0" hangingPunct="0">
              <a:defRPr/>
            </a:pPr>
            <a:endParaRPr lang="en-US" sz="1800">
              <a:effectLst>
                <a:outerShdw blurRad="38100" dist="38100" dir="2700000" algn="tl">
                  <a:srgbClr val="000000"/>
                </a:outerShdw>
              </a:effectLst>
            </a:endParaRPr>
          </a:p>
        </p:txBody>
      </p:sp>
      <p:sp>
        <p:nvSpPr>
          <p:cNvPr id="20508" name="Rectangle 30"/>
          <p:cNvSpPr>
            <a:spLocks noChangeArrowheads="1"/>
          </p:cNvSpPr>
          <p:nvPr/>
        </p:nvSpPr>
        <p:spPr bwMode="auto">
          <a:xfrm>
            <a:off x="6045200" y="4254500"/>
            <a:ext cx="1574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800">
                <a:solidFill>
                  <a:srgbClr val="FFFF00"/>
                </a:solidFill>
              </a:rPr>
              <a:t>Water Velocity</a:t>
            </a:r>
            <a:endParaRPr lang="en-US" sz="1800" b="0">
              <a:solidFill>
                <a:srgbClr val="FFFF00"/>
              </a:solidFill>
            </a:endParaRPr>
          </a:p>
        </p:txBody>
      </p:sp>
      <p:sp>
        <p:nvSpPr>
          <p:cNvPr id="448543" name="Rectangle 31"/>
          <p:cNvSpPr>
            <a:spLocks noChangeArrowheads="1"/>
          </p:cNvSpPr>
          <p:nvPr/>
        </p:nvSpPr>
        <p:spPr bwMode="auto">
          <a:xfrm>
            <a:off x="4862513" y="4151313"/>
            <a:ext cx="4108450" cy="523875"/>
          </a:xfrm>
          <a:prstGeom prst="rect">
            <a:avLst/>
          </a:prstGeom>
          <a:noFill/>
          <a:ln w="60325">
            <a:solidFill>
              <a:schemeClr val="hlink"/>
            </a:solidFill>
            <a:miter lim="800000"/>
            <a:headEnd/>
            <a:tailEnd/>
          </a:ln>
        </p:spPr>
        <p:txBody>
          <a:bodyPr/>
          <a:lstStyle/>
          <a:p>
            <a:pPr algn="ctr" eaLnBrk="0" hangingPunct="0">
              <a:defRPr/>
            </a:pPr>
            <a:endParaRPr lang="en-US" sz="1800">
              <a:effectLst>
                <a:outerShdw blurRad="38100" dist="38100" dir="2700000" algn="tl">
                  <a:srgbClr val="C0C0C0"/>
                </a:outerShdw>
              </a:effectLst>
            </a:endParaRPr>
          </a:p>
        </p:txBody>
      </p:sp>
      <p:sp>
        <p:nvSpPr>
          <p:cNvPr id="448544" name="Rectangle 32"/>
          <p:cNvSpPr>
            <a:spLocks noChangeArrowheads="1"/>
          </p:cNvSpPr>
          <p:nvPr/>
        </p:nvSpPr>
        <p:spPr bwMode="auto">
          <a:xfrm>
            <a:off x="4862513" y="4840288"/>
            <a:ext cx="4108450" cy="523875"/>
          </a:xfrm>
          <a:prstGeom prst="rect">
            <a:avLst/>
          </a:prstGeom>
          <a:solidFill>
            <a:schemeClr val="accent1"/>
          </a:solidFill>
          <a:ln w="9525">
            <a:solidFill>
              <a:schemeClr val="folHlink"/>
            </a:solidFill>
            <a:miter lim="800000"/>
            <a:headEnd/>
            <a:tailEnd/>
          </a:ln>
        </p:spPr>
        <p:txBody>
          <a:bodyPr/>
          <a:lstStyle/>
          <a:p>
            <a:pPr algn="ctr" eaLnBrk="0" hangingPunct="0">
              <a:defRPr/>
            </a:pPr>
            <a:endParaRPr lang="en-US" sz="1800">
              <a:effectLst>
                <a:outerShdw blurRad="38100" dist="38100" dir="2700000" algn="tl">
                  <a:srgbClr val="000000"/>
                </a:outerShdw>
              </a:effectLst>
            </a:endParaRPr>
          </a:p>
        </p:txBody>
      </p:sp>
      <p:sp>
        <p:nvSpPr>
          <p:cNvPr id="20511" name="Rectangle 33"/>
          <p:cNvSpPr>
            <a:spLocks noChangeArrowheads="1"/>
          </p:cNvSpPr>
          <p:nvPr/>
        </p:nvSpPr>
        <p:spPr bwMode="auto">
          <a:xfrm>
            <a:off x="6470650" y="4943475"/>
            <a:ext cx="8382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eaLnBrk="0" hangingPunct="0"/>
            <a:r>
              <a:rPr lang="en-US" sz="1800">
                <a:solidFill>
                  <a:srgbClr val="FFFF00"/>
                </a:solidFill>
              </a:rPr>
              <a:t>Profiles</a:t>
            </a:r>
            <a:endParaRPr lang="en-US" sz="1800" b="0">
              <a:solidFill>
                <a:srgbClr val="FFFF00"/>
              </a:solidFill>
            </a:endParaRPr>
          </a:p>
        </p:txBody>
      </p:sp>
      <p:sp>
        <p:nvSpPr>
          <p:cNvPr id="448546" name="Rectangle 34"/>
          <p:cNvSpPr>
            <a:spLocks noChangeArrowheads="1"/>
          </p:cNvSpPr>
          <p:nvPr/>
        </p:nvSpPr>
        <p:spPr bwMode="auto">
          <a:xfrm>
            <a:off x="4862513" y="4840288"/>
            <a:ext cx="4108450" cy="523875"/>
          </a:xfrm>
          <a:prstGeom prst="rect">
            <a:avLst/>
          </a:prstGeom>
          <a:noFill/>
          <a:ln w="60325">
            <a:solidFill>
              <a:schemeClr val="hlink"/>
            </a:solidFill>
            <a:miter lim="800000"/>
            <a:headEnd/>
            <a:tailEnd/>
          </a:ln>
        </p:spPr>
        <p:txBody>
          <a:bodyPr/>
          <a:lstStyle/>
          <a:p>
            <a:pPr algn="ctr" eaLnBrk="0" hangingPunct="0">
              <a:defRPr/>
            </a:pPr>
            <a:endParaRPr lang="en-US" sz="1800">
              <a:effectLst>
                <a:outerShdw blurRad="38100" dist="38100" dir="2700000" algn="tl">
                  <a:srgbClr val="C0C0C0"/>
                </a:outerShdw>
              </a:effectLst>
            </a:endParaRPr>
          </a:p>
        </p:txBody>
      </p:sp>
      <p:sp>
        <p:nvSpPr>
          <p:cNvPr id="448514" name="Rectangle 2"/>
          <p:cNvSpPr>
            <a:spLocks noGrp="1" noRot="1" noChangeArrowheads="1"/>
          </p:cNvSpPr>
          <p:nvPr>
            <p:ph type="title" idx="4294967295"/>
          </p:nvPr>
        </p:nvSpPr>
        <p:spPr/>
        <p:txBody>
          <a:bodyPr/>
          <a:lstStyle/>
          <a:p>
            <a:pPr eaLnBrk="1" hangingPunct="1"/>
            <a:r>
              <a:rPr lang="en-US"/>
              <a:t>What Is an ADCP?</a:t>
            </a:r>
          </a:p>
        </p:txBody>
      </p:sp>
    </p:spTree>
  </p:cSld>
  <p:clrMapOvr>
    <a:masterClrMapping/>
  </p:clrMapOvr>
  <p:transition>
    <p:zoom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ADCP (Current Profiler)</a:t>
            </a:r>
            <a:endParaRPr lang="en-US" dirty="0"/>
          </a:p>
        </p:txBody>
      </p:sp>
      <p:sp>
        <p:nvSpPr>
          <p:cNvPr id="3" name="Content Placeholder 2"/>
          <p:cNvSpPr>
            <a:spLocks noGrp="1"/>
          </p:cNvSpPr>
          <p:nvPr>
            <p:ph idx="1"/>
            <p:custDataLst>
              <p:tags r:id="rId3"/>
            </p:custDataLst>
          </p:nvPr>
        </p:nvSpPr>
        <p:spPr>
          <a:xfrm>
            <a:off x="457200" y="1905000"/>
            <a:ext cx="5715000" cy="4572000"/>
          </a:xfrm>
        </p:spPr>
        <p:txBody>
          <a:bodyPr>
            <a:normAutofit/>
          </a:bodyPr>
          <a:lstStyle/>
          <a:p>
            <a:r>
              <a:rPr lang="en-GB" dirty="0" smtClean="0"/>
              <a:t>Used for making instantaneous discharge measurements in lieu of standard mechanical meters using cups or propellers</a:t>
            </a:r>
          </a:p>
          <a:p>
            <a:r>
              <a:rPr lang="en-GB" dirty="0" smtClean="0"/>
              <a:t>Usually </a:t>
            </a:r>
            <a:r>
              <a:rPr lang="en-GB" dirty="0"/>
              <a:t>attached to </a:t>
            </a:r>
            <a:r>
              <a:rPr lang="en-GB" dirty="0" smtClean="0"/>
              <a:t>a motorized boat or towed flotation device</a:t>
            </a:r>
          </a:p>
          <a:p>
            <a:endParaRPr lang="en-GB" dirty="0" smtClean="0"/>
          </a:p>
          <a:p>
            <a:endParaRPr lang="en-GB" dirty="0" smtClean="0"/>
          </a:p>
          <a:p>
            <a:pPr lvl="1"/>
            <a:endParaRPr lang="en-US" dirty="0" smtClean="0"/>
          </a:p>
          <a:p>
            <a:endParaRPr lang="en-US" dirty="0" smtClean="0"/>
          </a:p>
        </p:txBody>
      </p:sp>
      <p:pic>
        <p:nvPicPr>
          <p:cNvPr id="4" name="Picture 3"/>
          <p:cNvPicPr/>
          <p:nvPr>
            <p:custDataLst>
              <p:tags r:id="rId4"/>
            </p:custDataLst>
          </p:nvPr>
        </p:nvPicPr>
        <p:blipFill>
          <a:blip r:embed="rId6" cstate="print">
            <a:extLst>
              <a:ext uri="{28A0092B-C50C-407E-A947-70E740481C1C}">
                <a14:useLocalDpi xmlns="" xmlns:a14="http://schemas.microsoft.com/office/drawing/2010/main" val="0"/>
              </a:ext>
            </a:extLst>
          </a:blip>
          <a:stretch>
            <a:fillRect/>
          </a:stretch>
        </p:blipFill>
        <p:spPr>
          <a:xfrm>
            <a:off x="6310745" y="1600200"/>
            <a:ext cx="2671763" cy="23241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 xmlns:p14="http://schemas.microsoft.com/office/powerpoint/2010/main" val="230942389"/>
      </p:ext>
    </p:extLst>
  </p:cSld>
  <p:clrMapOvr>
    <a:masterClrMapping/>
  </p:clrMapOvr>
  <mc:AlternateContent xmlns:mc="http://schemas.openxmlformats.org/markup-compatibility/2006">
    <mc:Choice xmlns="" xmlns:p14="http://schemas.microsoft.com/office/powerpoint/2010/main" Requires="p14">
      <p:transition spd="slow" p14:dur="2000" advTm="36629"/>
    </mc:Choice>
    <mc:Fallback>
      <p:transition spd="slow" advTm="36629"/>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sz="3600" dirty="0" smtClean="0"/>
              <a:t>ADCP Discharge Measurement</a:t>
            </a:r>
            <a:endParaRPr lang="en-US" sz="3600" dirty="0"/>
          </a:p>
        </p:txBody>
      </p:sp>
      <p:sp>
        <p:nvSpPr>
          <p:cNvPr id="3" name="Content Placeholder 2"/>
          <p:cNvSpPr>
            <a:spLocks noGrp="1"/>
          </p:cNvSpPr>
          <p:nvPr>
            <p:ph idx="1"/>
            <p:custDataLst>
              <p:tags r:id="rId3"/>
            </p:custDataLst>
          </p:nvPr>
        </p:nvSpPr>
        <p:spPr>
          <a:xfrm>
            <a:off x="381000" y="1905000"/>
            <a:ext cx="3429000" cy="4572000"/>
          </a:xfrm>
        </p:spPr>
        <p:txBody>
          <a:bodyPr>
            <a:normAutofit lnSpcReduction="10000"/>
          </a:bodyPr>
          <a:lstStyle/>
          <a:p>
            <a:r>
              <a:rPr lang="en-US" dirty="0" smtClean="0"/>
              <a:t>Computes discharge on-the-fly</a:t>
            </a:r>
          </a:p>
          <a:p>
            <a:r>
              <a:rPr lang="en-US" dirty="0" smtClean="0"/>
              <a:t>Provides complete velocity structure and channel geometry for model input</a:t>
            </a:r>
          </a:p>
          <a:p>
            <a:endParaRPr lang="en-US" dirty="0"/>
          </a:p>
          <a:p>
            <a:pPr lvl="1"/>
            <a:endParaRPr lang="en-US" dirty="0" smtClean="0"/>
          </a:p>
          <a:p>
            <a:endParaRPr lang="en-US" dirty="0" smtClean="0"/>
          </a:p>
        </p:txBody>
      </p:sp>
      <p:pic>
        <p:nvPicPr>
          <p:cNvPr id="5122"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62400" y="2133600"/>
            <a:ext cx="4762500" cy="33813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 xmlns:p14="http://schemas.microsoft.com/office/powerpoint/2010/main" val="3560429293"/>
      </p:ext>
    </p:extLst>
  </p:cSld>
  <p:clrMapOvr>
    <a:masterClrMapping/>
  </p:clrMapOvr>
  <mc:AlternateContent xmlns:mc="http://schemas.openxmlformats.org/markup-compatibility/2006">
    <mc:Choice xmlns="" xmlns:p14="http://schemas.microsoft.com/office/powerpoint/2010/main" Requires="p14">
      <p:transition spd="slow" p14:dur="2000" advTm="36629"/>
    </mc:Choice>
    <mc:Fallback>
      <p:transition spd="slow" advTm="36629"/>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Rot="1" noChangeArrowheads="1"/>
          </p:cNvSpPr>
          <p:nvPr>
            <p:ph type="title" idx="4294967295"/>
          </p:nvPr>
        </p:nvSpPr>
        <p:spPr/>
        <p:txBody>
          <a:bodyPr/>
          <a:lstStyle/>
          <a:p>
            <a:pPr eaLnBrk="1" hangingPunct="1"/>
            <a:r>
              <a:rPr lang="en-US"/>
              <a:t>High Flow - Mississippi River</a:t>
            </a:r>
          </a:p>
        </p:txBody>
      </p:sp>
      <p:grpSp>
        <p:nvGrpSpPr>
          <p:cNvPr id="2" name="Group 3"/>
          <p:cNvGrpSpPr>
            <a:grpSpLocks/>
          </p:cNvGrpSpPr>
          <p:nvPr/>
        </p:nvGrpSpPr>
        <p:grpSpPr bwMode="auto">
          <a:xfrm>
            <a:off x="561975" y="1376362"/>
            <a:ext cx="8143875" cy="5329238"/>
            <a:chOff x="269" y="873"/>
            <a:chExt cx="5011" cy="3453"/>
          </a:xfrm>
        </p:grpSpPr>
        <p:pic>
          <p:nvPicPr>
            <p:cNvPr id="27653"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9" y="873"/>
              <a:ext cx="5011" cy="3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6949" name="Rectangle 5"/>
            <p:cNvSpPr>
              <a:spLocks noChangeArrowheads="1"/>
            </p:cNvSpPr>
            <p:nvPr/>
          </p:nvSpPr>
          <p:spPr bwMode="auto">
            <a:xfrm>
              <a:off x="333" y="2471"/>
              <a:ext cx="1295" cy="910"/>
            </a:xfrm>
            <a:prstGeom prst="rect">
              <a:avLst/>
            </a:prstGeom>
            <a:noFill/>
            <a:ln w="50800">
              <a:solidFill>
                <a:srgbClr val="FF0000"/>
              </a:solidFill>
              <a:miter lim="800000"/>
              <a:headEnd type="none" w="sm" len="sm"/>
              <a:tailEnd type="none" w="sm" len="sm"/>
            </a:ln>
            <a:effectLst/>
          </p:spPr>
          <p:txBody>
            <a:bodyPr wrap="none" anchor="ct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grpSp>
      <p:sp>
        <p:nvSpPr>
          <p:cNvPr id="466950" name="Line 6"/>
          <p:cNvSpPr>
            <a:spLocks noChangeShapeType="1"/>
          </p:cNvSpPr>
          <p:nvPr/>
        </p:nvSpPr>
        <p:spPr bwMode="auto">
          <a:xfrm flipH="1">
            <a:off x="2400300" y="4311650"/>
            <a:ext cx="798513" cy="334963"/>
          </a:xfrm>
          <a:prstGeom prst="line">
            <a:avLst/>
          </a:prstGeom>
          <a:noFill/>
          <a:ln w="38100">
            <a:solidFill>
              <a:srgbClr val="FF0000"/>
            </a:solidFill>
            <a:round/>
            <a:headEnd type="none" w="sm" len="sm"/>
            <a:tailEnd type="arrow" w="med" len="lg"/>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1001713" y="1276350"/>
            <a:ext cx="7115175" cy="4984750"/>
          </a:xfrm>
          <a:prstGeom prst="rect">
            <a:avLst/>
          </a:prstGeom>
          <a:ln>
            <a:noFill/>
          </a:ln>
          <a:effectLst>
            <a:outerShdw blurRad="292100" dist="139700" dir="2700000" algn="tl" rotWithShape="0">
              <a:srgbClr val="333333">
                <a:alpha val="65000"/>
              </a:srgbClr>
            </a:outerShdw>
          </a:effectLst>
        </p:spPr>
      </p:pic>
      <p:sp>
        <p:nvSpPr>
          <p:cNvPr id="468995" name="Rectangle 3"/>
          <p:cNvSpPr>
            <a:spLocks noGrp="1" noRot="1" noChangeArrowheads="1"/>
          </p:cNvSpPr>
          <p:nvPr>
            <p:ph type="title" idx="4294967295"/>
          </p:nvPr>
        </p:nvSpPr>
        <p:spPr>
          <a:xfrm>
            <a:off x="403225" y="0"/>
            <a:ext cx="8229600" cy="1143000"/>
          </a:xfrm>
        </p:spPr>
        <p:txBody>
          <a:bodyPr/>
          <a:lstStyle/>
          <a:p>
            <a:pPr eaLnBrk="1" hangingPunct="1"/>
            <a:r>
              <a:rPr lang="en-US"/>
              <a:t>Low Flow Measurements</a:t>
            </a:r>
          </a:p>
        </p:txBody>
      </p:sp>
      <p:grpSp>
        <p:nvGrpSpPr>
          <p:cNvPr id="2" name="Group 12"/>
          <p:cNvGrpSpPr>
            <a:grpSpLocks/>
          </p:cNvGrpSpPr>
          <p:nvPr/>
        </p:nvGrpSpPr>
        <p:grpSpPr bwMode="auto">
          <a:xfrm>
            <a:off x="4724400" y="1214438"/>
            <a:ext cx="4248150" cy="5432425"/>
            <a:chOff x="2976" y="765"/>
            <a:chExt cx="2676" cy="3422"/>
          </a:xfrm>
        </p:grpSpPr>
        <p:pic>
          <p:nvPicPr>
            <p:cNvPr id="28682"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57" y="1264"/>
              <a:ext cx="1795" cy="2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468998" name="Rectangle 6"/>
            <p:cNvSpPr>
              <a:spLocks noChangeArrowheads="1"/>
            </p:cNvSpPr>
            <p:nvPr/>
          </p:nvSpPr>
          <p:spPr bwMode="auto">
            <a:xfrm>
              <a:off x="3880" y="2083"/>
              <a:ext cx="1742" cy="881"/>
            </a:xfrm>
            <a:prstGeom prst="rect">
              <a:avLst/>
            </a:prstGeom>
            <a:noFill/>
            <a:ln w="50800">
              <a:solidFill>
                <a:srgbClr val="FF0000"/>
              </a:solidFill>
              <a:miter lim="800000"/>
              <a:headEnd type="none" w="sm" len="sm"/>
              <a:tailEnd type="none" w="sm" len="sm"/>
            </a:ln>
            <a:effectLst/>
          </p:spPr>
          <p:txBody>
            <a:bodyPr wrap="none" anchor="ct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68999" name="Line 7"/>
            <p:cNvSpPr>
              <a:spLocks noChangeShapeType="1"/>
            </p:cNvSpPr>
            <p:nvPr/>
          </p:nvSpPr>
          <p:spPr bwMode="auto">
            <a:xfrm>
              <a:off x="2976" y="765"/>
              <a:ext cx="1767" cy="1980"/>
            </a:xfrm>
            <a:prstGeom prst="line">
              <a:avLst/>
            </a:prstGeom>
            <a:noFill/>
            <a:ln w="38100">
              <a:solidFill>
                <a:srgbClr val="FF0000"/>
              </a:solidFill>
              <a:round/>
              <a:headEnd type="none" w="sm" len="sm"/>
              <a:tailEnd type="arrow" w="med" len="lg"/>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grpSp>
      <p:grpSp>
        <p:nvGrpSpPr>
          <p:cNvPr id="3" name="Group 13"/>
          <p:cNvGrpSpPr>
            <a:grpSpLocks/>
          </p:cNvGrpSpPr>
          <p:nvPr/>
        </p:nvGrpSpPr>
        <p:grpSpPr bwMode="auto">
          <a:xfrm>
            <a:off x="4732338" y="1204913"/>
            <a:ext cx="2936875" cy="5430837"/>
            <a:chOff x="2976" y="768"/>
            <a:chExt cx="1850" cy="3421"/>
          </a:xfrm>
        </p:grpSpPr>
        <p:pic>
          <p:nvPicPr>
            <p:cNvPr id="28679" name="Picture 9"/>
            <p:cNvPicPr>
              <a:picLocks noChangeAspect="1" noChangeArrowheads="1"/>
            </p:cNvPicPr>
            <p:nvPr/>
          </p:nvPicPr>
          <p:blipFill>
            <a:blip r:embed="rId5" cstate="print">
              <a:extLst>
                <a:ext uri="{28A0092B-C50C-407E-A947-70E740481C1C}">
                  <a14:useLocalDpi xmlns:a14="http://schemas.microsoft.com/office/drawing/2010/main" xmlns="" val="0"/>
                </a:ext>
              </a:extLst>
            </a:blip>
            <a:srcRect t="68886"/>
            <a:stretch>
              <a:fillRect/>
            </a:stretch>
          </p:blipFill>
          <p:spPr bwMode="auto">
            <a:xfrm>
              <a:off x="3285" y="3175"/>
              <a:ext cx="1541" cy="1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469002" name="Rectangle 10"/>
            <p:cNvSpPr>
              <a:spLocks noChangeArrowheads="1"/>
            </p:cNvSpPr>
            <p:nvPr/>
          </p:nvSpPr>
          <p:spPr bwMode="auto">
            <a:xfrm>
              <a:off x="3300" y="3171"/>
              <a:ext cx="1519" cy="446"/>
            </a:xfrm>
            <a:prstGeom prst="rect">
              <a:avLst/>
            </a:prstGeom>
            <a:noFill/>
            <a:ln w="50800">
              <a:solidFill>
                <a:srgbClr val="FF0000"/>
              </a:solidFill>
              <a:miter lim="800000"/>
              <a:headEnd type="none" w="sm" len="sm"/>
              <a:tailEnd type="none" w="sm" len="sm"/>
            </a:ln>
            <a:effectLst/>
          </p:spPr>
          <p:txBody>
            <a:bodyPr wrap="none" anchor="ct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sp>
          <p:nvSpPr>
            <p:cNvPr id="469003" name="Line 11"/>
            <p:cNvSpPr>
              <a:spLocks noChangeShapeType="1"/>
            </p:cNvSpPr>
            <p:nvPr/>
          </p:nvSpPr>
          <p:spPr bwMode="auto">
            <a:xfrm>
              <a:off x="2976" y="768"/>
              <a:ext cx="1099" cy="2766"/>
            </a:xfrm>
            <a:prstGeom prst="line">
              <a:avLst/>
            </a:prstGeom>
            <a:noFill/>
            <a:ln w="38100">
              <a:solidFill>
                <a:srgbClr val="FF0000"/>
              </a:solidFill>
              <a:round/>
              <a:headEnd type="none" w="sm" len="sm"/>
              <a:tailEnd type="arrow" w="med" len="lg"/>
            </a:ln>
            <a:effectLst/>
          </p:spPr>
          <p:txBody>
            <a:bodyP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grpSp>
      <p:sp>
        <p:nvSpPr>
          <p:cNvPr id="28678" name="Text Box 13"/>
          <p:cNvSpPr txBox="1">
            <a:spLocks noChangeArrowheads="1"/>
          </p:cNvSpPr>
          <p:nvPr/>
        </p:nvSpPr>
        <p:spPr bwMode="auto">
          <a:xfrm>
            <a:off x="2844800" y="835025"/>
            <a:ext cx="31067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algn="ctr"/>
            <a:r>
              <a:rPr lang="en-US">
                <a:solidFill>
                  <a:srgbClr val="CC0000"/>
                </a:solidFill>
              </a:rPr>
              <a:t>Mean Velocity = 0.05 ft/s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Rot="1" noChangeArrowheads="1"/>
          </p:cNvSpPr>
          <p:nvPr>
            <p:ph type="title" idx="4294967295"/>
          </p:nvPr>
        </p:nvSpPr>
        <p:spPr/>
        <p:txBody>
          <a:bodyPr/>
          <a:lstStyle/>
          <a:p>
            <a:pPr eaLnBrk="1" hangingPunct="1"/>
            <a:r>
              <a:rPr lang="en-US"/>
              <a:t>Terminology</a:t>
            </a:r>
          </a:p>
        </p:txBody>
      </p:sp>
      <p:graphicFrame>
        <p:nvGraphicFramePr>
          <p:cNvPr id="4" name="Diagram 3"/>
          <p:cNvGraphicFramePr/>
          <p:nvPr/>
        </p:nvGraphicFramePr>
        <p:xfrm>
          <a:off x="455613" y="1412875"/>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Rot="1" noChangeArrowheads="1"/>
          </p:cNvSpPr>
          <p:nvPr>
            <p:ph type="title" idx="4294967295"/>
          </p:nvPr>
        </p:nvSpPr>
        <p:spPr/>
        <p:txBody>
          <a:bodyPr/>
          <a:lstStyle/>
          <a:p>
            <a:pPr eaLnBrk="1" hangingPunct="1"/>
            <a:r>
              <a:rPr lang="en-US"/>
              <a:t>What are ADCPs being used for?</a:t>
            </a:r>
          </a:p>
        </p:txBody>
      </p:sp>
      <p:sp>
        <p:nvSpPr>
          <p:cNvPr id="24579" name="Rectangle 3"/>
          <p:cNvSpPr>
            <a:spLocks noGrp="1" noChangeArrowheads="1"/>
          </p:cNvSpPr>
          <p:nvPr>
            <p:ph idx="4294967295"/>
          </p:nvPr>
        </p:nvSpPr>
        <p:spPr>
          <a:xfrm>
            <a:off x="455613" y="1295400"/>
            <a:ext cx="8229600" cy="5135563"/>
          </a:xfrm>
        </p:spPr>
        <p:txBody>
          <a:bodyPr/>
          <a:lstStyle/>
          <a:p>
            <a:pPr eaLnBrk="1" hangingPunct="1"/>
            <a:r>
              <a:rPr lang="en-US"/>
              <a:t>Measurement of Streamflow</a:t>
            </a:r>
          </a:p>
          <a:p>
            <a:pPr eaLnBrk="1" hangingPunct="1"/>
            <a:r>
              <a:rPr lang="en-US"/>
              <a:t>Measurement of Velocity Fields</a:t>
            </a:r>
          </a:p>
          <a:p>
            <a:pPr lvl="1" eaLnBrk="1" hangingPunct="1"/>
            <a:r>
              <a:rPr lang="en-US"/>
              <a:t>Modeling studies</a:t>
            </a:r>
          </a:p>
          <a:p>
            <a:pPr lvl="1" eaLnBrk="1" hangingPunct="1"/>
            <a:r>
              <a:rPr lang="en-US"/>
              <a:t>Hydraulic studies (for example, safety zones near dams)</a:t>
            </a:r>
          </a:p>
          <a:p>
            <a:pPr eaLnBrk="1" hangingPunct="1"/>
            <a:r>
              <a:rPr lang="en-US"/>
              <a:t>Hydrographic Surveys (channel bathymetry)</a:t>
            </a:r>
          </a:p>
          <a:p>
            <a:pPr eaLnBrk="1" hangingPunct="1"/>
            <a:r>
              <a:rPr lang="en-US"/>
              <a:t>Estimation of Sediment Concentration from Acoustic Backscatter (ABS)?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iogrande8"/>
          <p:cNvPicPr>
            <a:picLocks noChangeAspect="1" noChangeArrowheads="1"/>
          </p:cNvPicPr>
          <p:nvPr/>
        </p:nvPicPr>
        <p:blipFill>
          <a:blip r:embed="rId3" cstate="print">
            <a:extLst>
              <a:ext uri="{28A0092B-C50C-407E-A947-70E740481C1C}">
                <a14:useLocalDpi xmlns="" xmlns:a14="http://schemas.microsoft.com/office/drawing/2010/main" val="0"/>
              </a:ext>
            </a:extLst>
          </a:blip>
          <a:srcRect l="16641" t="5881" r="8960"/>
          <a:stretch>
            <a:fillRect/>
          </a:stretch>
        </p:blipFill>
        <p:spPr bwMode="auto">
          <a:xfrm>
            <a:off x="5162550" y="1682750"/>
            <a:ext cx="2241550" cy="212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a:off x="7208838" y="2163763"/>
            <a:ext cx="18034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400">
                <a:solidFill>
                  <a:schemeClr val="tx1"/>
                </a:solidFill>
              </a:rPr>
              <a:t>RDI Rio Grande ADCP</a:t>
            </a:r>
          </a:p>
        </p:txBody>
      </p:sp>
      <p:sp>
        <p:nvSpPr>
          <p:cNvPr id="22532" name="Rectangle 4"/>
          <p:cNvSpPr>
            <a:spLocks noChangeArrowheads="1"/>
          </p:cNvSpPr>
          <p:nvPr/>
        </p:nvSpPr>
        <p:spPr bwMode="auto">
          <a:xfrm>
            <a:off x="685800" y="4800600"/>
            <a:ext cx="1595438" cy="123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400">
                <a:solidFill>
                  <a:schemeClr val="tx1"/>
                </a:solidFill>
              </a:rPr>
              <a:t>SonTek  ADP</a:t>
            </a:r>
          </a:p>
        </p:txBody>
      </p:sp>
      <p:pic>
        <p:nvPicPr>
          <p:cNvPr id="22533"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43200" y="4267200"/>
            <a:ext cx="2106613"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pic>
        <p:nvPicPr>
          <p:cNvPr id="22534" name="Picture 6" descr="Mini-ADP">
            <a:hlinkClick r:id="rId5"/>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992813" y="4037013"/>
            <a:ext cx="1279525" cy="231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5" name="Rectangle 8"/>
          <p:cNvSpPr>
            <a:spLocks noChangeArrowheads="1"/>
          </p:cNvSpPr>
          <p:nvPr/>
        </p:nvSpPr>
        <p:spPr bwMode="auto">
          <a:xfrm>
            <a:off x="7321550" y="4421188"/>
            <a:ext cx="1458913" cy="154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400">
                <a:solidFill>
                  <a:schemeClr val="tx1"/>
                </a:solidFill>
              </a:rPr>
              <a:t>SonTek  Mini-ADP</a:t>
            </a:r>
          </a:p>
        </p:txBody>
      </p:sp>
      <p:sp>
        <p:nvSpPr>
          <p:cNvPr id="22536" name="Rectangle 9"/>
          <p:cNvSpPr>
            <a:spLocks noChangeArrowheads="1"/>
          </p:cNvSpPr>
          <p:nvPr/>
        </p:nvSpPr>
        <p:spPr bwMode="auto">
          <a:xfrm>
            <a:off x="0" y="2133600"/>
            <a:ext cx="1800225" cy="1300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400">
                <a:solidFill>
                  <a:schemeClr val="tx1"/>
                </a:solidFill>
              </a:rPr>
              <a:t>RDI StreamPro</a:t>
            </a:r>
          </a:p>
        </p:txBody>
      </p:sp>
      <p:sp>
        <p:nvSpPr>
          <p:cNvPr id="452618" name="Rectangle 10"/>
          <p:cNvSpPr>
            <a:spLocks noGrp="1" noRot="1" noChangeArrowheads="1"/>
          </p:cNvSpPr>
          <p:nvPr>
            <p:ph type="title" idx="4294967295"/>
          </p:nvPr>
        </p:nvSpPr>
        <p:spPr>
          <a:xfrm>
            <a:off x="0" y="533400"/>
            <a:ext cx="8229600" cy="990600"/>
          </a:xfrm>
        </p:spPr>
        <p:txBody>
          <a:bodyPr/>
          <a:lstStyle/>
          <a:p>
            <a:pPr eaLnBrk="1" hangingPunct="1"/>
            <a:r>
              <a:rPr lang="en-US"/>
              <a:t>Some Commonly Used ADCPs</a:t>
            </a:r>
          </a:p>
        </p:txBody>
      </p:sp>
      <p:pic>
        <p:nvPicPr>
          <p:cNvPr id="22538" name="Picture 11"/>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676400" y="1905000"/>
            <a:ext cx="2909888" cy="172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pic>
    </p:spTree>
    <p:extLst>
      <p:ext uri="{BB962C8B-B14F-4D97-AF65-F5344CB8AC3E}">
        <p14:creationId xmlns="" xmlns:p14="http://schemas.microsoft.com/office/powerpoint/2010/main" val="348913917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533400"/>
            <a:ext cx="8229600" cy="1447800"/>
          </a:xfrm>
        </p:spPr>
        <p:txBody>
          <a:bodyPr>
            <a:normAutofit/>
          </a:bodyPr>
          <a:lstStyle/>
          <a:p>
            <a:r>
              <a:rPr lang="en-US" sz="3600" dirty="0" smtClean="0"/>
              <a:t>Acoustic Doppler Systems: </a:t>
            </a:r>
            <a:r>
              <a:rPr lang="en-US" sz="2800" dirty="0" smtClean="0"/>
              <a:t>Advantages/Disadvantages</a:t>
            </a:r>
            <a:endParaRPr lang="en-US" sz="2800" dirty="0"/>
          </a:p>
        </p:txBody>
      </p:sp>
      <p:sp>
        <p:nvSpPr>
          <p:cNvPr id="3" name="Content Placeholder 2"/>
          <p:cNvSpPr>
            <a:spLocks noGrp="1"/>
          </p:cNvSpPr>
          <p:nvPr>
            <p:ph idx="1"/>
            <p:custDataLst>
              <p:tags r:id="rId3"/>
            </p:custDataLst>
          </p:nvPr>
        </p:nvSpPr>
        <p:spPr>
          <a:xfrm>
            <a:off x="533400" y="2057400"/>
            <a:ext cx="8229600" cy="4267200"/>
          </a:xfrm>
        </p:spPr>
        <p:txBody>
          <a:bodyPr>
            <a:normAutofit fontScale="77500" lnSpcReduction="20000"/>
          </a:bodyPr>
          <a:lstStyle/>
          <a:p>
            <a:r>
              <a:rPr lang="en-US" dirty="0" smtClean="0"/>
              <a:t>Advantages</a:t>
            </a:r>
          </a:p>
          <a:p>
            <a:pPr lvl="1"/>
            <a:r>
              <a:rPr lang="en-GB" dirty="0" smtClean="0"/>
              <a:t>Measures discharge in a wide variety of unsteady flow situations and where no stage-discharge relation exists</a:t>
            </a:r>
          </a:p>
          <a:p>
            <a:pPr lvl="1"/>
            <a:r>
              <a:rPr lang="en-US" dirty="0" smtClean="0"/>
              <a:t>Ideally suited for estuaries and canals</a:t>
            </a:r>
          </a:p>
          <a:p>
            <a:pPr lvl="1"/>
            <a:r>
              <a:rPr lang="en-US" dirty="0" smtClean="0"/>
              <a:t>Instantaneous Discharge</a:t>
            </a:r>
          </a:p>
          <a:p>
            <a:pPr lvl="1"/>
            <a:r>
              <a:rPr lang="en-US" dirty="0" smtClean="0"/>
              <a:t>Saves time over conventional measurements saving time and improving safety</a:t>
            </a:r>
          </a:p>
          <a:p>
            <a:pPr lvl="1"/>
            <a:r>
              <a:rPr lang="en-US" dirty="0" smtClean="0"/>
              <a:t>Potential application in sediment monitoring and bathymetric surveys</a:t>
            </a:r>
          </a:p>
          <a:p>
            <a:r>
              <a:rPr lang="en-US" dirty="0" smtClean="0"/>
              <a:t>Disadvantages</a:t>
            </a:r>
          </a:p>
          <a:p>
            <a:pPr lvl="1"/>
            <a:r>
              <a:rPr lang="en-GB" dirty="0" smtClean="0"/>
              <a:t>Complexity (requires significant and ongoing training)</a:t>
            </a:r>
          </a:p>
          <a:p>
            <a:pPr lvl="1"/>
            <a:r>
              <a:rPr lang="en-GB" dirty="0" smtClean="0"/>
              <a:t>Costs are high but coming down</a:t>
            </a:r>
            <a:endParaRPr lang="en-US" dirty="0" smtClean="0"/>
          </a:p>
          <a:p>
            <a:pPr marL="0" indent="0">
              <a:buNone/>
            </a:pPr>
            <a:endParaRPr lang="en-US" dirty="0" smtClean="0"/>
          </a:p>
        </p:txBody>
      </p:sp>
    </p:spTree>
    <p:custDataLst>
      <p:tags r:id="rId1"/>
    </p:custDataLst>
    <p:extLst>
      <p:ext uri="{BB962C8B-B14F-4D97-AF65-F5344CB8AC3E}">
        <p14:creationId xmlns="" xmlns:p14="http://schemas.microsoft.com/office/powerpoint/2010/main" val="452851449"/>
      </p:ext>
    </p:extLst>
  </p:cSld>
  <p:clrMapOvr>
    <a:masterClrMapping/>
  </p:clrMapOvr>
  <mc:AlternateContent xmlns:mc="http://schemas.openxmlformats.org/markup-compatibility/2006">
    <mc:Choice xmlns="" xmlns:p14="http://schemas.microsoft.com/office/powerpoint/2010/main" Requires="p14">
      <p:transition spd="slow" p14:dur="2000" advTm="42294"/>
    </mc:Choice>
    <mc:Fallback>
      <p:transition spd="slow" advTm="42294"/>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30879" y="304800"/>
            <a:ext cx="8686800" cy="1066800"/>
          </a:xfrm>
        </p:spPr>
        <p:txBody>
          <a:bodyPr>
            <a:normAutofit/>
          </a:bodyPr>
          <a:lstStyle/>
          <a:p>
            <a:r>
              <a:rPr lang="en-US" sz="3600" dirty="0" smtClean="0"/>
              <a:t>Acoustic Doppler Systems</a:t>
            </a:r>
            <a:endParaRPr lang="en-US" sz="3600" dirty="0"/>
          </a:p>
        </p:txBody>
      </p:sp>
      <p:sp>
        <p:nvSpPr>
          <p:cNvPr id="3" name="Content Placeholder 2"/>
          <p:cNvSpPr>
            <a:spLocks noGrp="1"/>
          </p:cNvSpPr>
          <p:nvPr>
            <p:ph idx="1"/>
            <p:custDataLst>
              <p:tags r:id="rId3"/>
            </p:custDataLst>
          </p:nvPr>
        </p:nvSpPr>
        <p:spPr>
          <a:xfrm>
            <a:off x="114300" y="1524000"/>
            <a:ext cx="5410200" cy="5181600"/>
          </a:xfrm>
        </p:spPr>
        <p:txBody>
          <a:bodyPr>
            <a:normAutofit fontScale="70000" lnSpcReduction="20000"/>
          </a:bodyPr>
          <a:lstStyle/>
          <a:p>
            <a:r>
              <a:rPr lang="en-US" dirty="0" smtClean="0"/>
              <a:t>Concept</a:t>
            </a:r>
          </a:p>
          <a:p>
            <a:pPr lvl="1"/>
            <a:r>
              <a:rPr lang="en-GB" dirty="0" smtClean="0"/>
              <a:t>Acoustic Doppler systems rely </a:t>
            </a:r>
            <a:r>
              <a:rPr lang="en-GB" dirty="0"/>
              <a:t>on SONAR which uses sound waves to determine the distance to </a:t>
            </a:r>
            <a:r>
              <a:rPr lang="en-GB" dirty="0" smtClean="0"/>
              <a:t>targets</a:t>
            </a:r>
          </a:p>
          <a:p>
            <a:pPr lvl="1"/>
            <a:r>
              <a:rPr lang="en-GB" dirty="0" smtClean="0"/>
              <a:t>The Doppler </a:t>
            </a:r>
            <a:r>
              <a:rPr lang="en-GB" dirty="0"/>
              <a:t>Effect is used to resolve the </a:t>
            </a:r>
            <a:r>
              <a:rPr lang="en-GB" dirty="0" smtClean="0"/>
              <a:t>velocity of flowing water by bouncing acoustic signals of a known frequency off </a:t>
            </a:r>
            <a:r>
              <a:rPr lang="en-GB" dirty="0" err="1" smtClean="0"/>
              <a:t>backscatterers</a:t>
            </a:r>
            <a:r>
              <a:rPr lang="en-GB" dirty="0" smtClean="0"/>
              <a:t> or targets in the water column and measuring the change in frequency of the return signal.</a:t>
            </a:r>
          </a:p>
          <a:p>
            <a:pPr lvl="1"/>
            <a:r>
              <a:rPr lang="en-GB" dirty="0" smtClean="0"/>
              <a:t>Targets are generally sediment or organic materials in the water column that are moving at the same velocity and direction as the water.</a:t>
            </a:r>
          </a:p>
          <a:p>
            <a:r>
              <a:rPr lang="en-US" dirty="0" smtClean="0"/>
              <a:t>Types</a:t>
            </a:r>
            <a:endParaRPr lang="en-US" dirty="0"/>
          </a:p>
          <a:p>
            <a:pPr lvl="1"/>
            <a:r>
              <a:rPr lang="en-US" dirty="0" smtClean="0"/>
              <a:t>Fixed</a:t>
            </a:r>
          </a:p>
          <a:p>
            <a:pPr lvl="1"/>
            <a:r>
              <a:rPr lang="en-US" dirty="0" smtClean="0"/>
              <a:t>Current Profilers</a:t>
            </a:r>
            <a:endParaRPr lang="en-US" dirty="0"/>
          </a:p>
          <a:p>
            <a:endParaRPr lang="en-US" dirty="0" smtClean="0"/>
          </a:p>
        </p:txBody>
      </p:sp>
      <p:pic>
        <p:nvPicPr>
          <p:cNvPr id="5" name="Picture 4"/>
          <p:cNvPicPr/>
          <p:nvPr>
            <p:custDataLst>
              <p:tags r:id="rId4"/>
            </p:custDataLst>
          </p:nvPr>
        </p:nvPicPr>
        <p:blipFill>
          <a:blip r:embed="rId7" cstate="print">
            <a:extLst>
              <a:ext uri="{28A0092B-C50C-407E-A947-70E740481C1C}">
                <a14:useLocalDpi xmlns="" xmlns:a14="http://schemas.microsoft.com/office/drawing/2010/main" val="0"/>
              </a:ext>
            </a:extLst>
          </a:blip>
          <a:stretch>
            <a:fillRect/>
          </a:stretch>
        </p:blipFill>
        <p:spPr>
          <a:xfrm>
            <a:off x="6312737" y="4432300"/>
            <a:ext cx="2626043" cy="22860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pic>
        <p:nvPicPr>
          <p:cNvPr id="6" name="Picture 5"/>
          <p:cNvPicPr/>
          <p:nvPr>
            <p:custDataLst>
              <p:tags r:id="rId5"/>
            </p:custDataLst>
          </p:nvPr>
        </p:nvPicPr>
        <p:blipFill>
          <a:blip r:embed="rId8" cstate="print">
            <a:extLst>
              <a:ext uri="{28A0092B-C50C-407E-A947-70E740481C1C}">
                <a14:useLocalDpi xmlns="" xmlns:a14="http://schemas.microsoft.com/office/drawing/2010/main" val="0"/>
              </a:ext>
            </a:extLst>
          </a:blip>
          <a:stretch>
            <a:fillRect/>
          </a:stretch>
        </p:blipFill>
        <p:spPr>
          <a:xfrm>
            <a:off x="6345916" y="1752600"/>
            <a:ext cx="2671763" cy="23241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 xmlns:p14="http://schemas.microsoft.com/office/powerpoint/2010/main" val="979109090"/>
      </p:ext>
    </p:extLst>
  </p:cSld>
  <p:clrMapOvr>
    <a:masterClrMapping/>
  </p:clrMapOvr>
  <mc:AlternateContent xmlns:mc="http://schemas.openxmlformats.org/markup-compatibility/2006">
    <mc:Choice xmlns="" xmlns:p14="http://schemas.microsoft.com/office/powerpoint/2010/main" Requires="p14">
      <p:transition spd="slow" p14:dur="2000" advTm="68865"/>
    </mc:Choice>
    <mc:Fallback>
      <p:transition spd="slow" advTm="68865"/>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Rot="1" noChangeArrowheads="1"/>
          </p:cNvSpPr>
          <p:nvPr>
            <p:ph type="title" idx="4294967295"/>
          </p:nvPr>
        </p:nvSpPr>
        <p:spPr>
          <a:xfrm>
            <a:off x="914400" y="838200"/>
            <a:ext cx="8229600" cy="990600"/>
          </a:xfrm>
        </p:spPr>
        <p:txBody>
          <a:bodyPr>
            <a:normAutofit fontScale="90000"/>
          </a:bodyPr>
          <a:lstStyle/>
          <a:p>
            <a:pPr eaLnBrk="1" hangingPunct="1"/>
            <a:r>
              <a:rPr lang="en-US" dirty="0" smtClean="0"/>
              <a:t>Using Acoustic Backscatter as a Surrogate of Sediment Concentration</a:t>
            </a:r>
            <a:endParaRPr lang="en-US" dirty="0"/>
          </a:p>
        </p:txBody>
      </p:sp>
      <p:pic>
        <p:nvPicPr>
          <p:cNvPr id="26627" name="Picture 3"/>
          <p:cNvPicPr>
            <a:picLocks noChangeAspect="1" noChangeArrowheads="1"/>
          </p:cNvPicPr>
          <p:nvPr/>
        </p:nvPicPr>
        <p:blipFill>
          <a:blip r:embed="rId3" cstate="print"/>
          <a:srcRect/>
          <a:stretch>
            <a:fillRect/>
          </a:stretch>
        </p:blipFill>
        <p:spPr bwMode="auto">
          <a:xfrm>
            <a:off x="201613" y="2416175"/>
            <a:ext cx="8829675" cy="3346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85657190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ADCP – Additional Applications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Calibration of ADVM instruments and curves</a:t>
            </a:r>
          </a:p>
          <a:p>
            <a:endParaRPr lang="en-US" dirty="0" smtClean="0"/>
          </a:p>
          <a:p>
            <a:r>
              <a:rPr lang="en-US" dirty="0" smtClean="0"/>
              <a:t>Measurement of suspended sediments</a:t>
            </a:r>
          </a:p>
          <a:p>
            <a:endParaRPr lang="en-US" dirty="0" smtClean="0"/>
          </a:p>
          <a:p>
            <a:r>
              <a:rPr lang="en-US" dirty="0" smtClean="0"/>
              <a:t>Measurement of Bed profile and bathymetry survey</a:t>
            </a:r>
          </a:p>
          <a:p>
            <a:endParaRPr lang="en-US" dirty="0" smtClean="0"/>
          </a:p>
          <a:p>
            <a:r>
              <a:rPr lang="en-US" dirty="0" smtClean="0"/>
              <a:t>Velocity Vectors for detailed flow direction analysis</a:t>
            </a:r>
          </a:p>
          <a:p>
            <a:endParaRPr lang="en-US" dirty="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882650" y="692150"/>
          <a:ext cx="8697913" cy="5740400"/>
        </p:xfrm>
        <a:graphic>
          <a:graphicData uri="http://schemas.openxmlformats.org/presentationml/2006/ole">
            <p:oleObj spid="_x0000_s29698" name="Worksheet" r:id="rId4" imgW="7442640" imgH="4789080" progId="Excel.Sheet.8">
              <p:embed/>
            </p:oleObj>
          </a:graphicData>
        </a:graphic>
      </p:graphicFrame>
      <p:sp>
        <p:nvSpPr>
          <p:cNvPr id="3075" name="Rectangle 3"/>
          <p:cNvSpPr>
            <a:spLocks noGrp="1" noRot="1" noChangeArrowheads="1"/>
          </p:cNvSpPr>
          <p:nvPr>
            <p:ph type="title" idx="4294967295"/>
          </p:nvPr>
        </p:nvSpPr>
        <p:spPr/>
        <p:txBody>
          <a:bodyPr lIns="92075" tIns="46038" rIns="92075" bIns="46038" anchor="b"/>
          <a:lstStyle/>
          <a:p>
            <a:pPr eaLnBrk="1" hangingPunct="1"/>
            <a:r>
              <a:rPr lang="en-US" sz="3200"/>
              <a:t>Index-Velocity Ratings</a:t>
            </a:r>
          </a:p>
        </p:txBody>
      </p:sp>
      <p:sp>
        <p:nvSpPr>
          <p:cNvPr id="3076" name="Line 5"/>
          <p:cNvSpPr>
            <a:spLocks noChangeShapeType="1"/>
          </p:cNvSpPr>
          <p:nvPr/>
        </p:nvSpPr>
        <p:spPr bwMode="auto">
          <a:xfrm>
            <a:off x="1806575" y="1546225"/>
            <a:ext cx="62484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77" name="Line 6"/>
          <p:cNvSpPr>
            <a:spLocks noChangeShapeType="1"/>
          </p:cNvSpPr>
          <p:nvPr/>
        </p:nvSpPr>
        <p:spPr bwMode="auto">
          <a:xfrm>
            <a:off x="8069263" y="1562100"/>
            <a:ext cx="0" cy="3992563"/>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Rot="1" noChangeArrowheads="1"/>
          </p:cNvSpPr>
          <p:nvPr>
            <p:ph type="title" idx="4294967295"/>
          </p:nvPr>
        </p:nvSpPr>
        <p:spPr/>
        <p:txBody>
          <a:bodyPr>
            <a:normAutofit fontScale="90000"/>
          </a:bodyPr>
          <a:lstStyle/>
          <a:p>
            <a:pPr eaLnBrk="1" hangingPunct="1"/>
            <a:r>
              <a:rPr lang="en-US"/>
              <a:t>Can ABS be used to Estimate Sediment Loads?</a:t>
            </a:r>
          </a:p>
        </p:txBody>
      </p:sp>
      <p:pic>
        <p:nvPicPr>
          <p:cNvPr id="26627" name="Picture 3"/>
          <p:cNvPicPr>
            <a:picLocks noChangeAspect="1" noChangeArrowheads="1"/>
          </p:cNvPicPr>
          <p:nvPr/>
        </p:nvPicPr>
        <p:blipFill>
          <a:blip r:embed="rId3" cstate="print"/>
          <a:srcRect/>
          <a:stretch>
            <a:fillRect/>
          </a:stretch>
        </p:blipFill>
        <p:spPr bwMode="auto">
          <a:xfrm>
            <a:off x="201613" y="2416175"/>
            <a:ext cx="8829675" cy="33464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Rot="1" noChangeArrowheads="1"/>
          </p:cNvSpPr>
          <p:nvPr>
            <p:ph type="title" idx="4294967295"/>
          </p:nvPr>
        </p:nvSpPr>
        <p:spPr>
          <a:xfrm>
            <a:off x="446088" y="461963"/>
            <a:ext cx="8247062" cy="1143000"/>
          </a:xfrm>
        </p:spPr>
        <p:txBody>
          <a:bodyPr/>
          <a:lstStyle/>
          <a:p>
            <a:pPr eaLnBrk="1" hangingPunct="1"/>
            <a:r>
              <a:rPr lang="en-US"/>
              <a:t>Uplooker Data Collection System</a:t>
            </a:r>
          </a:p>
        </p:txBody>
      </p:sp>
      <p:pic>
        <p:nvPicPr>
          <p:cNvPr id="37891" name="Picture 3" descr="TransferSchem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5600" y="1773238"/>
            <a:ext cx="84328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7668" name="Picture 4" descr="p61a-cropped"/>
          <p:cNvPicPr>
            <a:picLocks noChangeAspect="1" noChangeArrowheads="1"/>
          </p:cNvPicPr>
          <p:nvPr/>
        </p:nvPicPr>
        <p:blipFill>
          <a:blip r:embed="rId4" cstate="print">
            <a:extLst>
              <a:ext uri="{28A0092B-C50C-407E-A947-70E740481C1C}">
                <a14:useLocalDpi xmlns:a14="http://schemas.microsoft.com/office/drawing/2010/main" xmlns="" val="0"/>
              </a:ext>
            </a:extLst>
          </a:blip>
          <a:srcRect r="6247" b="13841"/>
          <a:stretch>
            <a:fillRect/>
          </a:stretch>
        </p:blipFill>
        <p:spPr bwMode="auto">
          <a:xfrm>
            <a:off x="149225" y="4106863"/>
            <a:ext cx="389890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3" name="Text Box 5"/>
          <p:cNvSpPr txBox="1">
            <a:spLocks noChangeArrowheads="1"/>
          </p:cNvSpPr>
          <p:nvPr/>
        </p:nvSpPr>
        <p:spPr bwMode="auto">
          <a:xfrm>
            <a:off x="4686300" y="5295900"/>
            <a:ext cx="34988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algn="ctr"/>
            <a:r>
              <a:rPr lang="en-US" sz="2400" b="0">
                <a:solidFill>
                  <a:schemeClr val="tx1"/>
                </a:solidFill>
                <a:latin typeface="Book Antiqua" pitchFamily="18" charset="0"/>
              </a:rPr>
              <a:t>Hudson River near Poughkeepsie, NY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97668"/>
                                        </p:tgtEl>
                                        <p:attrNameLst>
                                          <p:attrName>style.visibility</p:attrName>
                                        </p:attrNameLst>
                                      </p:cBhvr>
                                      <p:to>
                                        <p:strVal val="visible"/>
                                      </p:to>
                                    </p:set>
                                    <p:anim calcmode="lin" valueType="num">
                                      <p:cBhvr additive="base">
                                        <p:cTn id="7" dur="500" fill="hold"/>
                                        <p:tgtEl>
                                          <p:spTgt spid="497668"/>
                                        </p:tgtEl>
                                        <p:attrNameLst>
                                          <p:attrName>ppt_x</p:attrName>
                                        </p:attrNameLst>
                                      </p:cBhvr>
                                      <p:tavLst>
                                        <p:tav tm="0">
                                          <p:val>
                                            <p:strVal val="0-#ppt_w/2"/>
                                          </p:val>
                                        </p:tav>
                                        <p:tav tm="100000">
                                          <p:val>
                                            <p:strVal val="#ppt_x"/>
                                          </p:val>
                                        </p:tav>
                                      </p:tavLst>
                                    </p:anim>
                                    <p:anim calcmode="lin" valueType="num">
                                      <p:cBhvr additive="base">
                                        <p:cTn id="8" dur="500" fill="hold"/>
                                        <p:tgtEl>
                                          <p:spTgt spid="4976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21" name="Rectangle 9"/>
          <p:cNvSpPr>
            <a:spLocks noGrp="1" noRot="1" noChangeArrowheads="1"/>
          </p:cNvSpPr>
          <p:nvPr>
            <p:ph type="title" idx="4294967295"/>
          </p:nvPr>
        </p:nvSpPr>
        <p:spPr/>
        <p:txBody>
          <a:bodyPr/>
          <a:lstStyle/>
          <a:p>
            <a:pPr eaLnBrk="1" hangingPunct="1"/>
            <a:r>
              <a:rPr lang="en-US"/>
              <a:t>Equipment Tripod</a:t>
            </a:r>
          </a:p>
        </p:txBody>
      </p:sp>
      <p:grpSp>
        <p:nvGrpSpPr>
          <p:cNvPr id="2" name="Group 3"/>
          <p:cNvGrpSpPr>
            <a:grpSpLocks/>
          </p:cNvGrpSpPr>
          <p:nvPr/>
        </p:nvGrpSpPr>
        <p:grpSpPr bwMode="auto">
          <a:xfrm>
            <a:off x="1050925" y="1295400"/>
            <a:ext cx="7040563" cy="4910138"/>
            <a:chOff x="662" y="870"/>
            <a:chExt cx="4435" cy="3093"/>
          </a:xfrm>
        </p:grpSpPr>
        <p:pic>
          <p:nvPicPr>
            <p:cNvPr id="28676" name="Picture 4"/>
            <p:cNvPicPr>
              <a:picLocks noChangeAspect="1" noChangeArrowheads="1"/>
            </p:cNvPicPr>
            <p:nvPr/>
          </p:nvPicPr>
          <p:blipFill>
            <a:blip r:embed="rId3" cstate="print"/>
            <a:srcRect t="4410" b="2602"/>
            <a:stretch>
              <a:fillRect/>
            </a:stretch>
          </p:blipFill>
          <p:spPr bwMode="auto">
            <a:xfrm>
              <a:off x="662" y="870"/>
              <a:ext cx="4435" cy="3093"/>
            </a:xfrm>
            <a:prstGeom prst="rect">
              <a:avLst/>
            </a:prstGeom>
            <a:ln>
              <a:noFill/>
            </a:ln>
            <a:effectLst>
              <a:outerShdw blurRad="292100" dist="139700" dir="2700000" algn="tl" rotWithShape="0">
                <a:srgbClr val="333333">
                  <a:alpha val="65000"/>
                </a:srgbClr>
              </a:outerShdw>
            </a:effectLst>
          </p:spPr>
        </p:pic>
        <p:sp>
          <p:nvSpPr>
            <p:cNvPr id="38917" name="Text Box 5"/>
            <p:cNvSpPr txBox="1">
              <a:spLocks noChangeArrowheads="1"/>
            </p:cNvSpPr>
            <p:nvPr/>
          </p:nvSpPr>
          <p:spPr bwMode="auto">
            <a:xfrm>
              <a:off x="1307" y="2856"/>
              <a:ext cx="820"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algn="ctr" eaLnBrk="1" hangingPunct="1"/>
              <a:r>
                <a:rPr lang="en-US" sz="2400">
                  <a:solidFill>
                    <a:srgbClr val="FFFF00"/>
                  </a:solidFill>
                  <a:latin typeface="Times New Roman" pitchFamily="18" charset="0"/>
                </a:rPr>
                <a:t>Acoustic</a:t>
              </a:r>
            </a:p>
            <a:p>
              <a:pPr algn="ctr" eaLnBrk="1" hangingPunct="1"/>
              <a:r>
                <a:rPr lang="en-US" sz="2400">
                  <a:solidFill>
                    <a:srgbClr val="FFFF00"/>
                  </a:solidFill>
                  <a:latin typeface="Times New Roman" pitchFamily="18" charset="0"/>
                </a:rPr>
                <a:t>Release</a:t>
              </a:r>
            </a:p>
          </p:txBody>
        </p:sp>
        <p:sp>
          <p:nvSpPr>
            <p:cNvPr id="38918" name="Text Box 6"/>
            <p:cNvSpPr txBox="1">
              <a:spLocks noChangeArrowheads="1"/>
            </p:cNvSpPr>
            <p:nvPr/>
          </p:nvSpPr>
          <p:spPr bwMode="auto">
            <a:xfrm>
              <a:off x="1391" y="1155"/>
              <a:ext cx="820"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algn="ctr" eaLnBrk="1" hangingPunct="1"/>
              <a:r>
                <a:rPr lang="en-US" sz="2400">
                  <a:solidFill>
                    <a:srgbClr val="FFFF00"/>
                  </a:solidFill>
                  <a:latin typeface="Times New Roman" pitchFamily="18" charset="0"/>
                </a:rPr>
                <a:t>Acoustic</a:t>
              </a:r>
            </a:p>
            <a:p>
              <a:pPr algn="ctr" eaLnBrk="1" hangingPunct="1"/>
              <a:r>
                <a:rPr lang="en-US" sz="2400">
                  <a:solidFill>
                    <a:srgbClr val="FFFF00"/>
                  </a:solidFill>
                  <a:latin typeface="Times New Roman" pitchFamily="18" charset="0"/>
                </a:rPr>
                <a:t>Modem</a:t>
              </a:r>
            </a:p>
          </p:txBody>
        </p:sp>
        <p:sp>
          <p:nvSpPr>
            <p:cNvPr id="38919" name="Text Box 7"/>
            <p:cNvSpPr txBox="1">
              <a:spLocks noChangeArrowheads="1"/>
            </p:cNvSpPr>
            <p:nvPr/>
          </p:nvSpPr>
          <p:spPr bwMode="auto">
            <a:xfrm>
              <a:off x="3454" y="2767"/>
              <a:ext cx="671"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algn="ctr" eaLnBrk="1" hangingPunct="1"/>
              <a:r>
                <a:rPr lang="en-US" sz="2400">
                  <a:solidFill>
                    <a:srgbClr val="FFFF00"/>
                  </a:solidFill>
                  <a:latin typeface="Times New Roman" pitchFamily="18" charset="0"/>
                </a:rPr>
                <a:t>OBS</a:t>
              </a:r>
            </a:p>
            <a:p>
              <a:pPr algn="ctr" eaLnBrk="1" hangingPunct="1"/>
              <a:r>
                <a:rPr lang="en-US" sz="2400">
                  <a:solidFill>
                    <a:srgbClr val="FFFF00"/>
                  </a:solidFill>
                  <a:latin typeface="Times New Roman" pitchFamily="18" charset="0"/>
                </a:rPr>
                <a:t>Sensor</a:t>
              </a:r>
            </a:p>
          </p:txBody>
        </p:sp>
        <p:sp>
          <p:nvSpPr>
            <p:cNvPr id="38920" name="Text Box 8"/>
            <p:cNvSpPr txBox="1">
              <a:spLocks noChangeArrowheads="1"/>
            </p:cNvSpPr>
            <p:nvPr/>
          </p:nvSpPr>
          <p:spPr bwMode="auto">
            <a:xfrm>
              <a:off x="3164" y="2005"/>
              <a:ext cx="12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algn="ctr" eaLnBrk="1" hangingPunct="1"/>
              <a:r>
                <a:rPr lang="en-US" sz="2400">
                  <a:solidFill>
                    <a:srgbClr val="FFFF00"/>
                  </a:solidFill>
                  <a:latin typeface="Times New Roman" pitchFamily="18" charset="0"/>
                </a:rPr>
                <a:t>Battery pack</a:t>
              </a:r>
            </a:p>
            <a:p>
              <a:pPr algn="ctr" eaLnBrk="1" hangingPunct="1"/>
              <a:r>
                <a:rPr lang="en-US" sz="2400">
                  <a:solidFill>
                    <a:srgbClr val="FFFF00"/>
                  </a:solidFill>
                  <a:latin typeface="Times New Roman" pitchFamily="18" charset="0"/>
                </a:rPr>
                <a:t>&amp; ADCP</a:t>
              </a: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Rot="1" noChangeArrowheads="1"/>
          </p:cNvSpPr>
          <p:nvPr>
            <p:ph type="title" idx="4294967295"/>
          </p:nvPr>
        </p:nvSpPr>
        <p:spPr>
          <a:xfrm>
            <a:off x="685800" y="447675"/>
            <a:ext cx="7772400" cy="409575"/>
          </a:xfrm>
        </p:spPr>
        <p:txBody>
          <a:bodyPr>
            <a:normAutofit fontScale="90000"/>
          </a:bodyPr>
          <a:lstStyle/>
          <a:p>
            <a:pPr eaLnBrk="1" hangingPunct="1"/>
            <a:r>
              <a:rPr lang="en-US"/>
              <a:t>Acoustic Backscatter and Velocity</a:t>
            </a:r>
          </a:p>
        </p:txBody>
      </p:sp>
      <p:pic>
        <p:nvPicPr>
          <p:cNvPr id="39939" name="Picture 3"/>
          <p:cNvPicPr>
            <a:picLocks noGrp="1" noChangeAspect="1" noChangeArrowheads="1"/>
          </p:cNvPicPr>
          <p:nvPr>
            <p:ph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1158875" y="1295400"/>
            <a:ext cx="6826250" cy="5135563"/>
          </a:xfrm>
        </p:spPr>
      </p:pic>
      <p:sp>
        <p:nvSpPr>
          <p:cNvPr id="39940" name="Text Box 4"/>
          <p:cNvSpPr txBox="1">
            <a:spLocks noChangeArrowheads="1"/>
          </p:cNvSpPr>
          <p:nvPr/>
        </p:nvSpPr>
        <p:spPr bwMode="auto">
          <a:xfrm>
            <a:off x="914400" y="3614738"/>
            <a:ext cx="20828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algn="ctr" eaLnBrk="1" hangingPunct="1"/>
            <a:r>
              <a:rPr lang="en-US" b="0">
                <a:solidFill>
                  <a:schemeClr val="tx1"/>
                </a:solidFill>
              </a:rPr>
              <a:t/>
            </a:r>
            <a:br>
              <a:rPr lang="en-US" b="0">
                <a:solidFill>
                  <a:schemeClr val="tx1"/>
                </a:solidFill>
              </a:rPr>
            </a:br>
            <a:r>
              <a:rPr lang="en-US" b="0">
                <a:solidFill>
                  <a:schemeClr val="tx1"/>
                </a:solidFill>
              </a:rPr>
              <a:t>Velocity</a:t>
            </a:r>
          </a:p>
        </p:txBody>
      </p:sp>
      <p:sp>
        <p:nvSpPr>
          <p:cNvPr id="39941" name="Text Box 4"/>
          <p:cNvSpPr txBox="1">
            <a:spLocks noChangeArrowheads="1"/>
          </p:cNvSpPr>
          <p:nvPr/>
        </p:nvSpPr>
        <p:spPr bwMode="auto">
          <a:xfrm>
            <a:off x="944563" y="1328738"/>
            <a:ext cx="2082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algn="ctr" eaLnBrk="1" hangingPunct="1"/>
            <a:r>
              <a:rPr lang="en-US" b="0">
                <a:solidFill>
                  <a:schemeClr val="tx1"/>
                </a:solidFill>
              </a:rPr>
              <a:t>Backscatter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Rot="1" noChangeArrowheads="1"/>
          </p:cNvSpPr>
          <p:nvPr>
            <p:ph type="title" idx="4294967295"/>
          </p:nvPr>
        </p:nvSpPr>
        <p:spPr>
          <a:xfrm>
            <a:off x="684213" y="369888"/>
            <a:ext cx="7772400" cy="1143000"/>
          </a:xfrm>
        </p:spPr>
        <p:txBody>
          <a:bodyPr/>
          <a:lstStyle/>
          <a:p>
            <a:pPr eaLnBrk="1" hangingPunct="1"/>
            <a:r>
              <a:rPr lang="en-US" sz="2400"/>
              <a:t>Use of Individual Beams for Bathymetry</a:t>
            </a:r>
          </a:p>
        </p:txBody>
      </p:sp>
      <p:pic>
        <p:nvPicPr>
          <p:cNvPr id="46083" name="Picture 4" descr="Color_dots_bathy"/>
          <p:cNvPicPr>
            <a:picLocks noGrp="1" noChangeAspect="1" noChangeArrowheads="1"/>
          </p:cNvPicPr>
          <p:nvPr>
            <p:ph idx="4294967295"/>
          </p:nvPr>
        </p:nvPicPr>
        <p:blipFill>
          <a:blip r:embed="rId3" cstate="print">
            <a:extLst>
              <a:ext uri="{28A0092B-C50C-407E-A947-70E740481C1C}">
                <a14:useLocalDpi xmlns:a14="http://schemas.microsoft.com/office/drawing/2010/main" xmlns="" val="0"/>
              </a:ext>
            </a:extLst>
          </a:blip>
          <a:srcRect l="31595" t="5569" r="55602" b="74422"/>
          <a:stretch>
            <a:fillRect/>
          </a:stretch>
        </p:blipFill>
        <p:spPr>
          <a:xfrm>
            <a:off x="465138" y="2190750"/>
            <a:ext cx="2017712" cy="3829050"/>
          </a:xfrm>
          <a:ln>
            <a:solidFill>
              <a:schemeClr val="bg2"/>
            </a:solidFill>
            <a:miter lim="800000"/>
            <a:headEnd/>
            <a:tailEnd/>
          </a:ln>
        </p:spPr>
      </p:pic>
      <p:sp>
        <p:nvSpPr>
          <p:cNvPr id="46084" name="Text Box 3"/>
          <p:cNvSpPr txBox="1">
            <a:spLocks noChangeArrowheads="1"/>
          </p:cNvSpPr>
          <p:nvPr/>
        </p:nvSpPr>
        <p:spPr bwMode="auto">
          <a:xfrm>
            <a:off x="5456238" y="1893888"/>
            <a:ext cx="14049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algn="ctr" eaLnBrk="1" hangingPunct="1"/>
            <a:r>
              <a:rPr lang="en-US">
                <a:solidFill>
                  <a:schemeClr val="accent1"/>
                </a:solidFill>
                <a:latin typeface="Times New Roman" pitchFamily="18" charset="0"/>
              </a:rPr>
              <a:t>Two tracks</a:t>
            </a:r>
          </a:p>
        </p:txBody>
      </p:sp>
      <p:grpSp>
        <p:nvGrpSpPr>
          <p:cNvPr id="2" name="Group 5"/>
          <p:cNvGrpSpPr>
            <a:grpSpLocks/>
          </p:cNvGrpSpPr>
          <p:nvPr/>
        </p:nvGrpSpPr>
        <p:grpSpPr bwMode="auto">
          <a:xfrm>
            <a:off x="2722563" y="1625600"/>
            <a:ext cx="5153025" cy="5080000"/>
            <a:chOff x="1150" y="1120"/>
            <a:chExt cx="3246" cy="3200"/>
          </a:xfrm>
        </p:grpSpPr>
        <p:pic>
          <p:nvPicPr>
            <p:cNvPr id="46086" name="Picture 6" descr="Color_dots_bathy"/>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0" y="1120"/>
              <a:ext cx="3246" cy="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6103" name="Rectangle 7"/>
            <p:cNvSpPr>
              <a:spLocks noChangeArrowheads="1"/>
            </p:cNvSpPr>
            <p:nvPr/>
          </p:nvSpPr>
          <p:spPr bwMode="auto">
            <a:xfrm>
              <a:off x="2158" y="1252"/>
              <a:ext cx="393" cy="558"/>
            </a:xfrm>
            <a:prstGeom prst="rect">
              <a:avLst/>
            </a:prstGeom>
            <a:noFill/>
            <a:ln w="12700">
              <a:solidFill>
                <a:schemeClr val="bg2"/>
              </a:solidFill>
              <a:miter lim="800000"/>
              <a:headEnd type="none" w="sm" len="sm"/>
              <a:tailEnd type="none" w="sm" len="sm"/>
            </a:ln>
            <a:effectLst/>
          </p:spPr>
          <p:txBody>
            <a:bodyPr wrap="none" anchor="ctr"/>
            <a:lstStyle/>
            <a:p>
              <a:pPr algn="ctr" eaLnBrk="0" hangingPunct="0">
                <a:defRPr/>
              </a:pPr>
              <a:endParaRPr lang="en-US">
                <a:effectLst>
                  <a:outerShdw blurRad="38100" dist="38100" dir="2700000" algn="tl">
                    <a:srgbClr val="000000">
                      <a:alpha val="43137"/>
                    </a:srgbClr>
                  </a:outerShdw>
                </a:effectLst>
                <a:latin typeface="Arial" pitchFamily="34" charset="0"/>
                <a:cs typeface="Arial" pitchFamily="34" charset="0"/>
              </a:endParaRPr>
            </a:p>
          </p:txBody>
        </p:sp>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98575" y="862013"/>
            <a:ext cx="6545263" cy="5384800"/>
            <a:chOff x="709" y="518"/>
            <a:chExt cx="4123" cy="3392"/>
          </a:xfrm>
        </p:grpSpPr>
        <p:pic>
          <p:nvPicPr>
            <p:cNvPr id="47111" name="Picture 3" descr="Color_3dots_meshbathy"/>
            <p:cNvPicPr preferRelativeResize="0">
              <a:picLocks noChangeAspect="1" noChangeArrowheads="1"/>
            </p:cNvPicPr>
            <p:nvPr/>
          </p:nvPicPr>
          <p:blipFill>
            <a:blip r:embed="rId3" cstate="print">
              <a:extLst>
                <a:ext uri="{28A0092B-C50C-407E-A947-70E740481C1C}">
                  <a14:useLocalDpi xmlns:a14="http://schemas.microsoft.com/office/drawing/2010/main" xmlns="" val="0"/>
                </a:ext>
              </a:extLst>
            </a:blip>
            <a:srcRect b="11020"/>
            <a:stretch>
              <a:fillRect/>
            </a:stretch>
          </p:blipFill>
          <p:spPr bwMode="auto">
            <a:xfrm>
              <a:off x="709" y="518"/>
              <a:ext cx="4123" cy="339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7112" name="Text Box 4"/>
            <p:cNvSpPr txBox="1">
              <a:spLocks noChangeAspect="1" noChangeArrowheads="1"/>
            </p:cNvSpPr>
            <p:nvPr/>
          </p:nvSpPr>
          <p:spPr bwMode="auto">
            <a:xfrm>
              <a:off x="3156" y="2757"/>
              <a:ext cx="1675"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algn="ctr" eaLnBrk="1" hangingPunct="1"/>
              <a:r>
                <a:rPr lang="en-US" b="0">
                  <a:solidFill>
                    <a:schemeClr val="tx1"/>
                  </a:solidFill>
                  <a:latin typeface="Times New Roman" pitchFamily="18" charset="0"/>
                </a:rPr>
                <a:t>Interpolation of bed elevations to x-y-z grid</a:t>
              </a:r>
            </a:p>
          </p:txBody>
        </p:sp>
      </p:grpSp>
      <p:grpSp>
        <p:nvGrpSpPr>
          <p:cNvPr id="3" name="Group 5"/>
          <p:cNvGrpSpPr>
            <a:grpSpLocks/>
          </p:cNvGrpSpPr>
          <p:nvPr/>
        </p:nvGrpSpPr>
        <p:grpSpPr bwMode="auto">
          <a:xfrm>
            <a:off x="1301750" y="874713"/>
            <a:ext cx="6537325" cy="5378450"/>
            <a:chOff x="820" y="551"/>
            <a:chExt cx="4118" cy="3388"/>
          </a:xfrm>
        </p:grpSpPr>
        <p:pic>
          <p:nvPicPr>
            <p:cNvPr id="47109" name="Picture 6" descr="Color_3dots_shaded3"/>
            <p:cNvPicPr>
              <a:picLocks noChangeAspect="1" noChangeArrowheads="1"/>
            </p:cNvPicPr>
            <p:nvPr/>
          </p:nvPicPr>
          <p:blipFill>
            <a:blip r:embed="rId4" cstate="print">
              <a:extLst>
                <a:ext uri="{28A0092B-C50C-407E-A947-70E740481C1C}">
                  <a14:useLocalDpi xmlns:a14="http://schemas.microsoft.com/office/drawing/2010/main" xmlns="" val="0"/>
                </a:ext>
              </a:extLst>
            </a:blip>
            <a:srcRect l="1637" t="10115" r="447" b="8151"/>
            <a:stretch>
              <a:fillRect/>
            </a:stretch>
          </p:blipFill>
          <p:spPr bwMode="auto">
            <a:xfrm>
              <a:off x="820" y="551"/>
              <a:ext cx="4118" cy="33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7110" name="Text Box 7"/>
            <p:cNvSpPr txBox="1">
              <a:spLocks noChangeAspect="1" noChangeArrowheads="1"/>
            </p:cNvSpPr>
            <p:nvPr/>
          </p:nvSpPr>
          <p:spPr bwMode="auto">
            <a:xfrm>
              <a:off x="896" y="3058"/>
              <a:ext cx="953"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b="1">
                  <a:solidFill>
                    <a:schemeClr val="bg2"/>
                  </a:solidFill>
                  <a:latin typeface="Arial" charset="0"/>
                  <a:cs typeface="Arial" charset="0"/>
                </a:defRPr>
              </a:lvl1pPr>
              <a:lvl2pPr marL="742950" indent="-285750" eaLnBrk="0" hangingPunct="0">
                <a:defRPr sz="2000" b="1">
                  <a:solidFill>
                    <a:schemeClr val="bg2"/>
                  </a:solidFill>
                  <a:latin typeface="Arial" charset="0"/>
                  <a:cs typeface="Arial" charset="0"/>
                </a:defRPr>
              </a:lvl2pPr>
              <a:lvl3pPr marL="1143000" indent="-228600" eaLnBrk="0" hangingPunct="0">
                <a:defRPr sz="2000" b="1">
                  <a:solidFill>
                    <a:schemeClr val="bg2"/>
                  </a:solidFill>
                  <a:latin typeface="Arial" charset="0"/>
                  <a:cs typeface="Arial" charset="0"/>
                </a:defRPr>
              </a:lvl3pPr>
              <a:lvl4pPr marL="1600200" indent="-228600" eaLnBrk="0" hangingPunct="0">
                <a:defRPr sz="2000" b="1">
                  <a:solidFill>
                    <a:schemeClr val="bg2"/>
                  </a:solidFill>
                  <a:latin typeface="Arial" charset="0"/>
                  <a:cs typeface="Arial" charset="0"/>
                </a:defRPr>
              </a:lvl4pPr>
              <a:lvl5pPr marL="2057400" indent="-228600" eaLnBrk="0" hangingPunct="0">
                <a:defRPr sz="2000" b="1">
                  <a:solidFill>
                    <a:schemeClr val="bg2"/>
                  </a:solidFill>
                  <a:latin typeface="Arial" charset="0"/>
                  <a:cs typeface="Arial" charset="0"/>
                </a:defRPr>
              </a:lvl5pPr>
              <a:lvl6pPr marL="2514600" indent="-228600" eaLnBrk="0" fontAlgn="base" hangingPunct="0">
                <a:spcBef>
                  <a:spcPct val="0"/>
                </a:spcBef>
                <a:spcAft>
                  <a:spcPct val="0"/>
                </a:spcAft>
                <a:defRPr sz="2000" b="1">
                  <a:solidFill>
                    <a:schemeClr val="bg2"/>
                  </a:solidFill>
                  <a:latin typeface="Arial" charset="0"/>
                  <a:cs typeface="Arial" charset="0"/>
                </a:defRPr>
              </a:lvl6pPr>
              <a:lvl7pPr marL="2971800" indent="-228600" eaLnBrk="0" fontAlgn="base" hangingPunct="0">
                <a:spcBef>
                  <a:spcPct val="0"/>
                </a:spcBef>
                <a:spcAft>
                  <a:spcPct val="0"/>
                </a:spcAft>
                <a:defRPr sz="2000" b="1">
                  <a:solidFill>
                    <a:schemeClr val="bg2"/>
                  </a:solidFill>
                  <a:latin typeface="Arial" charset="0"/>
                  <a:cs typeface="Arial" charset="0"/>
                </a:defRPr>
              </a:lvl7pPr>
              <a:lvl8pPr marL="3429000" indent="-228600" eaLnBrk="0" fontAlgn="base" hangingPunct="0">
                <a:spcBef>
                  <a:spcPct val="0"/>
                </a:spcBef>
                <a:spcAft>
                  <a:spcPct val="0"/>
                </a:spcAft>
                <a:defRPr sz="2000" b="1">
                  <a:solidFill>
                    <a:schemeClr val="bg2"/>
                  </a:solidFill>
                  <a:latin typeface="Arial" charset="0"/>
                  <a:cs typeface="Arial" charset="0"/>
                </a:defRPr>
              </a:lvl8pPr>
              <a:lvl9pPr marL="3886200" indent="-228600" eaLnBrk="0" fontAlgn="base" hangingPunct="0">
                <a:spcBef>
                  <a:spcPct val="0"/>
                </a:spcBef>
                <a:spcAft>
                  <a:spcPct val="0"/>
                </a:spcAft>
                <a:defRPr sz="2000" b="1">
                  <a:solidFill>
                    <a:schemeClr val="bg2"/>
                  </a:solidFill>
                  <a:latin typeface="Arial" charset="0"/>
                  <a:cs typeface="Arial" charset="0"/>
                </a:defRPr>
              </a:lvl9pPr>
            </a:lstStyle>
            <a:p>
              <a:pPr eaLnBrk="1" hangingPunct="1"/>
              <a:r>
                <a:rPr lang="en-US" sz="2400" b="0">
                  <a:solidFill>
                    <a:schemeClr val="tx1"/>
                  </a:solidFill>
                  <a:latin typeface="Times New Roman" pitchFamily="18" charset="0"/>
                </a:rPr>
                <a:t>Surface </a:t>
              </a:r>
            </a:p>
            <a:p>
              <a:pPr eaLnBrk="1" hangingPunct="1"/>
              <a:r>
                <a:rPr lang="en-US" sz="2400" b="0">
                  <a:solidFill>
                    <a:schemeClr val="tx1"/>
                  </a:solidFill>
                  <a:latin typeface="Times New Roman" pitchFamily="18" charset="0"/>
                </a:rPr>
                <a:t>Shading of</a:t>
              </a:r>
            </a:p>
            <a:p>
              <a:pPr eaLnBrk="1" hangingPunct="1"/>
              <a:r>
                <a:rPr lang="en-US" sz="2400" b="0">
                  <a:solidFill>
                    <a:schemeClr val="tx1"/>
                  </a:solidFill>
                  <a:latin typeface="Times New Roman" pitchFamily="18" charset="0"/>
                </a:rPr>
                <a:t>x-y-x grid</a:t>
              </a:r>
            </a:p>
          </p:txBody>
        </p:sp>
      </p:grpSp>
      <p:sp>
        <p:nvSpPr>
          <p:cNvPr id="518152" name="Rectangle 8"/>
          <p:cNvSpPr>
            <a:spLocks noGrp="1" noRot="1" noChangeArrowheads="1"/>
          </p:cNvSpPr>
          <p:nvPr>
            <p:ph type="title" idx="4294967295"/>
          </p:nvPr>
        </p:nvSpPr>
        <p:spPr>
          <a:xfrm>
            <a:off x="685800" y="50800"/>
            <a:ext cx="7772400" cy="871538"/>
          </a:xfrm>
        </p:spPr>
        <p:txBody>
          <a:bodyPr/>
          <a:lstStyle/>
          <a:p>
            <a:pPr eaLnBrk="1" hangingPunct="1"/>
            <a:r>
              <a:rPr lang="en-US"/>
              <a:t>Generation of Map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Rot="1" noChangeArrowheads="1"/>
          </p:cNvSpPr>
          <p:nvPr>
            <p:ph type="title" idx="4294967295"/>
          </p:nvPr>
        </p:nvSpPr>
        <p:spPr>
          <a:xfrm>
            <a:off x="685800" y="76200"/>
            <a:ext cx="7772400" cy="1143000"/>
          </a:xfrm>
        </p:spPr>
        <p:txBody>
          <a:bodyPr/>
          <a:lstStyle/>
          <a:p>
            <a:pPr eaLnBrk="1" hangingPunct="1"/>
            <a:r>
              <a:rPr lang="en-US"/>
              <a:t>Velocity Vector Animation</a:t>
            </a:r>
          </a:p>
        </p:txBody>
      </p:sp>
      <p:pic>
        <p:nvPicPr>
          <p:cNvPr id="37893" name="DCC_NOV_1_2001_Vectors.AVI">
            <a:hlinkClick r:id="" action="ppaction://media"/>
          </p:cNvPr>
          <p:cNvPicPr>
            <a:picLocks noRot="1" noChangeAspect="1" noChangeArrowheads="1"/>
          </p:cNvPicPr>
          <p:nvPr>
            <a:videoFile r:link="rId1"/>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33500" y="936625"/>
            <a:ext cx="6053138" cy="535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200" fill="hold"/>
                                        <p:tgtEl>
                                          <p:spTgt spid="3789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7893"/>
                </p:tgtEl>
              </p:cMediaNode>
            </p:video>
            <p:seq concurrent="1" nextAc="seek">
              <p:cTn id="8" restart="whenNotActive" fill="hold" evtFilter="cancelBubble" nodeType="interactiveSeq">
                <p:stCondLst>
                  <p:cond evt="onClick" delay="0">
                    <p:tgtEl>
                      <p:spTgt spid="3789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7893"/>
                                        </p:tgtEl>
                                      </p:cBhvr>
                                    </p:cmd>
                                  </p:childTnLst>
                                </p:cTn>
                              </p:par>
                            </p:childTnLst>
                          </p:cTn>
                        </p:par>
                      </p:childTnLst>
                    </p:cTn>
                  </p:par>
                </p:childTnLst>
              </p:cTn>
              <p:nextCondLst>
                <p:cond evt="onClick" delay="0">
                  <p:tgtEl>
                    <p:spTgt spid="3789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705225" y="812800"/>
            <a:ext cx="4127747" cy="1295400"/>
          </a:xfrm>
        </p:spPr>
        <p:txBody>
          <a:bodyPr>
            <a:normAutofit/>
          </a:bodyPr>
          <a:lstStyle/>
          <a:p>
            <a:pPr algn="ctr"/>
            <a:r>
              <a:rPr lang="en-US" sz="3000" dirty="0" smtClean="0"/>
              <a:t>Acoustic Doppler Current Profilers (ADCP)</a:t>
            </a:r>
            <a:endParaRPr lang="en-US" sz="3000" dirty="0"/>
          </a:p>
        </p:txBody>
      </p:sp>
      <p:pic>
        <p:nvPicPr>
          <p:cNvPr id="3074"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495800" y="2485229"/>
            <a:ext cx="4178053" cy="32432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36975" y="2451098"/>
            <a:ext cx="3504595" cy="3243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1"/>
          <p:cNvSpPr txBox="1">
            <a:spLocks/>
          </p:cNvSpPr>
          <p:nvPr>
            <p:custDataLst>
              <p:tags r:id="rId3"/>
            </p:custDataLst>
          </p:nvPr>
        </p:nvSpPr>
        <p:spPr>
          <a:xfrm>
            <a:off x="25400" y="965200"/>
            <a:ext cx="4127747" cy="990600"/>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3600" dirty="0" smtClean="0"/>
              <a:t>Acoustic Doppler Velocity Meters (ADVM)</a:t>
            </a:r>
            <a:endParaRPr lang="en-US" sz="3600" dirty="0"/>
          </a:p>
        </p:txBody>
      </p:sp>
    </p:spTree>
    <p:custDataLst>
      <p:tags r:id="rId1"/>
    </p:custDataLst>
    <p:extLst>
      <p:ext uri="{BB962C8B-B14F-4D97-AF65-F5344CB8AC3E}">
        <p14:creationId xmlns="" xmlns:p14="http://schemas.microsoft.com/office/powerpoint/2010/main" val="1580220777"/>
      </p:ext>
    </p:extLst>
  </p:cSld>
  <p:clrMapOvr>
    <a:masterClrMapping/>
  </p:clrMapOvr>
  <mc:AlternateContent xmlns:mc="http://schemas.openxmlformats.org/markup-compatibility/2006">
    <mc:Choice xmlns="" xmlns:p14="http://schemas.microsoft.com/office/powerpoint/2010/main" Requires="p14">
      <p:transition spd="slow" p14:dur="2000" advTm="68865"/>
    </mc:Choice>
    <mc:Fallback>
      <p:transition spd="slow" advTm="6886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362200"/>
            <a:ext cx="7772400" cy="990600"/>
          </a:xfrm>
        </p:spPr>
        <p:txBody>
          <a:bodyPr>
            <a:normAutofit/>
          </a:bodyPr>
          <a:lstStyle/>
          <a:p>
            <a:pPr marL="457200" indent="-457200" algn="ctr"/>
            <a:r>
              <a:rPr lang="en-US" dirty="0" smtClean="0"/>
              <a:t>Instrument Considerations</a:t>
            </a:r>
            <a:endParaRPr lang="en-US" dirty="0"/>
          </a:p>
        </p:txBody>
      </p:sp>
    </p:spTree>
    <p:extLst>
      <p:ext uri="{BB962C8B-B14F-4D97-AF65-F5344CB8AC3E}">
        <p14:creationId xmlns="" xmlns:p14="http://schemas.microsoft.com/office/powerpoint/2010/main" val="367597375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85800"/>
            <a:ext cx="7772400" cy="990600"/>
          </a:xfrm>
        </p:spPr>
        <p:txBody>
          <a:bodyPr/>
          <a:lstStyle/>
          <a:p>
            <a:pPr marL="457200" indent="-457200" algn="ctr"/>
            <a:r>
              <a:rPr lang="en-US" dirty="0"/>
              <a:t>Accuracy and Precision</a:t>
            </a:r>
          </a:p>
        </p:txBody>
      </p:sp>
      <p:sp>
        <p:nvSpPr>
          <p:cNvPr id="3" name="Subtitle 2"/>
          <p:cNvSpPr>
            <a:spLocks noGrp="1"/>
          </p:cNvSpPr>
          <p:nvPr>
            <p:ph type="subTitle" idx="1"/>
          </p:nvPr>
        </p:nvSpPr>
        <p:spPr>
          <a:xfrm>
            <a:off x="1371600" y="2057400"/>
            <a:ext cx="6400800" cy="3429000"/>
          </a:xfrm>
        </p:spPr>
        <p:txBody>
          <a:bodyPr>
            <a:normAutofit/>
          </a:bodyPr>
          <a:lstStyle/>
          <a:p>
            <a:pPr marL="914400" lvl="1" indent="-457200" algn="l">
              <a:buFont typeface="Arial" panose="020B0604020202020204" pitchFamily="34" charset="0"/>
              <a:buChar char="•"/>
            </a:pPr>
            <a:r>
              <a:rPr lang="en-US" sz="2400" dirty="0" smtClean="0"/>
              <a:t>Sensor accuracy</a:t>
            </a:r>
          </a:p>
          <a:p>
            <a:pPr marL="914400" lvl="1" indent="-457200" algn="l">
              <a:buFont typeface="Arial" panose="020B0604020202020204" pitchFamily="34" charset="0"/>
              <a:buChar char="•"/>
            </a:pPr>
            <a:r>
              <a:rPr lang="en-US" sz="2400" dirty="0" smtClean="0"/>
              <a:t>Resolution</a:t>
            </a:r>
          </a:p>
          <a:p>
            <a:pPr marL="914400" lvl="1" indent="-457200" algn="l">
              <a:buFont typeface="Arial" panose="020B0604020202020204" pitchFamily="34" charset="0"/>
              <a:buChar char="•"/>
            </a:pPr>
            <a:r>
              <a:rPr lang="en-US" sz="2400" dirty="0" smtClean="0"/>
              <a:t>Range</a:t>
            </a:r>
          </a:p>
          <a:p>
            <a:pPr marL="914400" lvl="1" indent="-457200" algn="l">
              <a:buFont typeface="Arial" panose="020B0604020202020204" pitchFamily="34" charset="0"/>
              <a:buChar char="•"/>
            </a:pPr>
            <a:r>
              <a:rPr lang="en-US" sz="2400" dirty="0" smtClean="0"/>
              <a:t>Drift</a:t>
            </a:r>
          </a:p>
          <a:p>
            <a:pPr marL="914400" lvl="1" indent="-457200" algn="l">
              <a:buFont typeface="Arial" panose="020B0604020202020204" pitchFamily="34" charset="0"/>
              <a:buChar char="•"/>
            </a:pPr>
            <a:r>
              <a:rPr lang="en-US" sz="2400" dirty="0" smtClean="0"/>
              <a:t>Clock accuracy</a:t>
            </a:r>
          </a:p>
          <a:p>
            <a:pPr marL="914400" lvl="1" indent="-457200" algn="l">
              <a:buFont typeface="Arial" panose="020B0604020202020204" pitchFamily="34" charset="0"/>
              <a:buChar char="•"/>
            </a:pPr>
            <a:r>
              <a:rPr lang="en-US" sz="2400" dirty="0" smtClean="0"/>
              <a:t>Response time</a:t>
            </a:r>
          </a:p>
          <a:p>
            <a:pPr marL="914400" lvl="1" indent="-457200" algn="l">
              <a:buFont typeface="Arial" panose="020B0604020202020204" pitchFamily="34" charset="0"/>
              <a:buChar char="•"/>
            </a:pPr>
            <a:r>
              <a:rPr lang="en-US" sz="2400" dirty="0" smtClean="0"/>
              <a:t>QA testing (trust but verify)</a:t>
            </a:r>
          </a:p>
        </p:txBody>
      </p:sp>
    </p:spTree>
    <p:extLst>
      <p:ext uri="{BB962C8B-B14F-4D97-AF65-F5344CB8AC3E}">
        <p14:creationId xmlns="" xmlns:p14="http://schemas.microsoft.com/office/powerpoint/2010/main" val="337884663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685800"/>
            <a:ext cx="5791200" cy="990600"/>
          </a:xfrm>
        </p:spPr>
        <p:txBody>
          <a:bodyPr/>
          <a:lstStyle/>
          <a:p>
            <a:pPr marL="457200" indent="-457200" algn="ctr"/>
            <a:r>
              <a:rPr lang="en-US" dirty="0"/>
              <a:t>Technical</a:t>
            </a:r>
          </a:p>
        </p:txBody>
      </p:sp>
      <p:sp>
        <p:nvSpPr>
          <p:cNvPr id="3" name="Subtitle 2"/>
          <p:cNvSpPr>
            <a:spLocks noGrp="1"/>
          </p:cNvSpPr>
          <p:nvPr>
            <p:ph type="subTitle" idx="1"/>
          </p:nvPr>
        </p:nvSpPr>
        <p:spPr>
          <a:xfrm>
            <a:off x="1371600" y="1905000"/>
            <a:ext cx="6400800" cy="3886200"/>
          </a:xfrm>
        </p:spPr>
        <p:txBody>
          <a:bodyPr>
            <a:normAutofit fontScale="92500" lnSpcReduction="20000"/>
          </a:bodyPr>
          <a:lstStyle/>
          <a:p>
            <a:pPr marL="914400" lvl="1" indent="-457200" algn="l">
              <a:buFont typeface="Arial" panose="020B0604020202020204" pitchFamily="34" charset="0"/>
              <a:buChar char="•"/>
            </a:pPr>
            <a:r>
              <a:rPr lang="en-US" sz="2400" dirty="0" smtClean="0"/>
              <a:t>Power requirements</a:t>
            </a:r>
          </a:p>
          <a:p>
            <a:pPr marL="914400" lvl="1" indent="-457200" algn="l">
              <a:buFont typeface="Arial" panose="020B0604020202020204" pitchFamily="34" charset="0"/>
              <a:buChar char="•"/>
            </a:pPr>
            <a:r>
              <a:rPr lang="en-US" dirty="0" err="1" smtClean="0"/>
              <a:t>Input/Output</a:t>
            </a:r>
            <a:r>
              <a:rPr lang="en-US" dirty="0" smtClean="0"/>
              <a:t> connections</a:t>
            </a:r>
          </a:p>
          <a:p>
            <a:pPr marL="1371600" lvl="2" indent="-457200" algn="l">
              <a:buFont typeface="Arial" panose="020B0604020202020204" pitchFamily="34" charset="0"/>
              <a:buChar char="•"/>
            </a:pPr>
            <a:r>
              <a:rPr lang="en-US" dirty="0" smtClean="0"/>
              <a:t>Type</a:t>
            </a:r>
          </a:p>
          <a:p>
            <a:pPr marL="1371600" lvl="2" indent="-457200" algn="l">
              <a:buFont typeface="Arial" panose="020B0604020202020204" pitchFamily="34" charset="0"/>
              <a:buChar char="•"/>
            </a:pPr>
            <a:r>
              <a:rPr lang="en-US" sz="2100" dirty="0" smtClean="0"/>
              <a:t>Number</a:t>
            </a:r>
          </a:p>
          <a:p>
            <a:pPr marL="914400" lvl="1" indent="-457200" algn="l">
              <a:buFont typeface="Arial" panose="020B0604020202020204" pitchFamily="34" charset="0"/>
              <a:buChar char="•"/>
            </a:pPr>
            <a:r>
              <a:rPr lang="en-US" sz="2400" dirty="0" smtClean="0"/>
              <a:t>Memory protection</a:t>
            </a:r>
          </a:p>
          <a:p>
            <a:pPr marL="914400" lvl="1" indent="-457200" algn="l">
              <a:buFont typeface="Arial" panose="020B0604020202020204" pitchFamily="34" charset="0"/>
              <a:buChar char="•"/>
            </a:pPr>
            <a:r>
              <a:rPr lang="en-US" sz="2400" dirty="0" smtClean="0"/>
              <a:t>Surge protection</a:t>
            </a:r>
          </a:p>
          <a:p>
            <a:pPr marL="914400" lvl="1" indent="-457200" algn="l">
              <a:buFont typeface="Arial" panose="020B0604020202020204" pitchFamily="34" charset="0"/>
              <a:buChar char="•"/>
            </a:pPr>
            <a:r>
              <a:rPr lang="en-US" sz="2400" dirty="0" smtClean="0"/>
              <a:t>Data storage capacity</a:t>
            </a:r>
          </a:p>
          <a:p>
            <a:pPr marL="914400" lvl="1" indent="-457200" algn="l">
              <a:buFont typeface="Arial" panose="020B0604020202020204" pitchFamily="34" charset="0"/>
              <a:buChar char="•"/>
            </a:pPr>
            <a:r>
              <a:rPr lang="en-US" sz="2400" dirty="0" smtClean="0"/>
              <a:t>Data handling (fill and stop or write over)</a:t>
            </a:r>
          </a:p>
          <a:p>
            <a:pPr marL="914400" lvl="1" indent="-457200" algn="l">
              <a:buFont typeface="Arial" panose="020B0604020202020204" pitchFamily="34" charset="0"/>
              <a:buChar char="•"/>
            </a:pPr>
            <a:r>
              <a:rPr lang="en-US" sz="2400" dirty="0" smtClean="0"/>
              <a:t>Software and firmware</a:t>
            </a:r>
          </a:p>
          <a:p>
            <a:pPr marL="914400" lvl="1" indent="-457200" algn="l">
              <a:buFont typeface="Arial" panose="020B0604020202020204" pitchFamily="34" charset="0"/>
              <a:buChar char="•"/>
            </a:pPr>
            <a:r>
              <a:rPr lang="en-US" dirty="0" smtClean="0"/>
              <a:t>Programming interface (display, PC, tablet)</a:t>
            </a:r>
            <a:endParaRPr lang="en-US" sz="2400" dirty="0" smtClean="0"/>
          </a:p>
          <a:p>
            <a:pPr lvl="1" algn="l"/>
            <a:endParaRPr lang="en-US" sz="2400" dirty="0" smtClean="0"/>
          </a:p>
        </p:txBody>
      </p:sp>
    </p:spTree>
    <p:extLst>
      <p:ext uri="{BB962C8B-B14F-4D97-AF65-F5344CB8AC3E}">
        <p14:creationId xmlns="" xmlns:p14="http://schemas.microsoft.com/office/powerpoint/2010/main" val="1922285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3400"/>
            <a:ext cx="7772400" cy="990600"/>
          </a:xfrm>
        </p:spPr>
        <p:txBody>
          <a:bodyPr/>
          <a:lstStyle/>
          <a:p>
            <a:pPr marL="457200" indent="-457200" algn="ctr"/>
            <a:r>
              <a:rPr lang="en-US" dirty="0"/>
              <a:t>Environmental</a:t>
            </a:r>
          </a:p>
        </p:txBody>
      </p:sp>
      <p:sp>
        <p:nvSpPr>
          <p:cNvPr id="3" name="Subtitle 2"/>
          <p:cNvSpPr>
            <a:spLocks noGrp="1"/>
          </p:cNvSpPr>
          <p:nvPr>
            <p:ph type="subTitle" idx="1"/>
          </p:nvPr>
        </p:nvSpPr>
        <p:spPr>
          <a:xfrm>
            <a:off x="1371600" y="1752600"/>
            <a:ext cx="6400800" cy="4724400"/>
          </a:xfrm>
        </p:spPr>
        <p:txBody>
          <a:bodyPr>
            <a:normAutofit fontScale="92500"/>
          </a:bodyPr>
          <a:lstStyle/>
          <a:p>
            <a:pPr marL="914400" lvl="1" indent="-457200" algn="l">
              <a:buFont typeface="Arial" panose="020B0604020202020204" pitchFamily="34" charset="0"/>
              <a:buChar char="•"/>
            </a:pPr>
            <a:r>
              <a:rPr lang="en-US" sz="2400" dirty="0" smtClean="0"/>
              <a:t>Operating range for temperature and humidity</a:t>
            </a:r>
          </a:p>
          <a:p>
            <a:pPr marL="914400" lvl="1" indent="-457200" algn="l">
              <a:buFont typeface="Arial" panose="020B0604020202020204" pitchFamily="34" charset="0"/>
              <a:buChar char="•"/>
            </a:pPr>
            <a:r>
              <a:rPr lang="en-US" sz="2400" dirty="0" smtClean="0"/>
              <a:t>Thermal and mechanical shock (transportation, storage, and deployment)</a:t>
            </a:r>
          </a:p>
          <a:p>
            <a:pPr marL="914400" lvl="1" indent="-457200" algn="l">
              <a:buFont typeface="Arial" panose="020B0604020202020204" pitchFamily="34" charset="0"/>
              <a:buChar char="•"/>
            </a:pPr>
            <a:r>
              <a:rPr lang="en-US" sz="2400" dirty="0" smtClean="0"/>
              <a:t>Vibration</a:t>
            </a:r>
          </a:p>
          <a:p>
            <a:pPr marL="914400" lvl="1" indent="-457200" algn="l">
              <a:buFont typeface="Arial" panose="020B0604020202020204" pitchFamily="34" charset="0"/>
              <a:buChar char="•"/>
            </a:pPr>
            <a:r>
              <a:rPr lang="en-US" sz="2400" dirty="0" smtClean="0"/>
              <a:t>Solar radiation</a:t>
            </a:r>
          </a:p>
          <a:p>
            <a:pPr marL="914400" lvl="1" indent="-457200" algn="l">
              <a:buFont typeface="Arial" panose="020B0604020202020204" pitchFamily="34" charset="0"/>
              <a:buChar char="•"/>
            </a:pPr>
            <a:r>
              <a:rPr lang="en-US" sz="2400" dirty="0" smtClean="0"/>
              <a:t>Wind</a:t>
            </a:r>
          </a:p>
          <a:p>
            <a:pPr marL="914400" lvl="1" indent="-457200" algn="l">
              <a:buFont typeface="Arial" panose="020B0604020202020204" pitchFamily="34" charset="0"/>
              <a:buChar char="•"/>
            </a:pPr>
            <a:r>
              <a:rPr lang="en-US" sz="2400" dirty="0" smtClean="0"/>
              <a:t>Sand and dust</a:t>
            </a:r>
          </a:p>
          <a:p>
            <a:pPr marL="914400" lvl="1" indent="-457200" algn="l">
              <a:buFont typeface="Arial" panose="020B0604020202020204" pitchFamily="34" charset="0"/>
              <a:buChar char="•"/>
            </a:pPr>
            <a:r>
              <a:rPr lang="en-US" sz="2400" dirty="0" smtClean="0"/>
              <a:t>Ice</a:t>
            </a:r>
          </a:p>
          <a:p>
            <a:pPr marL="914400" lvl="1" indent="-457200" algn="l">
              <a:buFont typeface="Arial" panose="020B0604020202020204" pitchFamily="34" charset="0"/>
              <a:buChar char="•"/>
            </a:pPr>
            <a:r>
              <a:rPr lang="en-US" sz="2400" dirty="0" smtClean="0"/>
              <a:t>Corrosion</a:t>
            </a:r>
          </a:p>
          <a:p>
            <a:pPr marL="914400" lvl="1" indent="-457200" algn="l">
              <a:buFont typeface="Arial" panose="020B0604020202020204" pitchFamily="34" charset="0"/>
              <a:buChar char="•"/>
            </a:pPr>
            <a:r>
              <a:rPr lang="en-US" sz="2400" dirty="0" smtClean="0"/>
              <a:t>Build quality (internal and external)</a:t>
            </a:r>
          </a:p>
          <a:p>
            <a:pPr marL="914400" lvl="1" indent="-457200" algn="l">
              <a:buFont typeface="Arial" panose="020B0604020202020204" pitchFamily="34" charset="0"/>
              <a:buChar char="•"/>
            </a:pPr>
            <a:r>
              <a:rPr lang="en-US" sz="2400" dirty="0"/>
              <a:t>Regulatory compliance </a:t>
            </a:r>
            <a:r>
              <a:rPr lang="en-US" sz="2400" dirty="0" smtClean="0"/>
              <a:t>(frequency, signal strength, FCC approval)</a:t>
            </a:r>
          </a:p>
          <a:p>
            <a:pPr marL="914400" lvl="1" indent="-457200" algn="l">
              <a:buFont typeface="Arial" panose="020B0604020202020204" pitchFamily="34" charset="0"/>
              <a:buChar char="•"/>
            </a:pPr>
            <a:endParaRPr lang="en-US" sz="2400" dirty="0" smtClean="0"/>
          </a:p>
        </p:txBody>
      </p:sp>
    </p:spTree>
    <p:extLst>
      <p:ext uri="{BB962C8B-B14F-4D97-AF65-F5344CB8AC3E}">
        <p14:creationId xmlns="" xmlns:p14="http://schemas.microsoft.com/office/powerpoint/2010/main" val="145176211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0"/>
            <a:ext cx="7772400" cy="990600"/>
          </a:xfrm>
        </p:spPr>
        <p:txBody>
          <a:bodyPr/>
          <a:lstStyle/>
          <a:p>
            <a:pPr algn="ctr"/>
            <a:r>
              <a:rPr lang="en-US" dirty="0"/>
              <a:t>Operational</a:t>
            </a:r>
          </a:p>
        </p:txBody>
      </p:sp>
      <p:sp>
        <p:nvSpPr>
          <p:cNvPr id="3" name="Subtitle 2"/>
          <p:cNvSpPr>
            <a:spLocks noGrp="1"/>
          </p:cNvSpPr>
          <p:nvPr>
            <p:ph type="subTitle" idx="1"/>
          </p:nvPr>
        </p:nvSpPr>
        <p:spPr>
          <a:xfrm>
            <a:off x="1371600" y="1981200"/>
            <a:ext cx="6400800" cy="3886200"/>
          </a:xfrm>
        </p:spPr>
        <p:txBody>
          <a:bodyPr>
            <a:normAutofit/>
          </a:bodyPr>
          <a:lstStyle/>
          <a:p>
            <a:pPr marL="914400" lvl="1" indent="-457200" algn="l">
              <a:buFont typeface="Arial" panose="020B0604020202020204" pitchFamily="34" charset="0"/>
              <a:buChar char="•"/>
            </a:pPr>
            <a:r>
              <a:rPr lang="en-US" dirty="0" smtClean="0"/>
              <a:t>Maintenance requirements</a:t>
            </a:r>
          </a:p>
          <a:p>
            <a:pPr marL="914400" lvl="1" indent="-457200" algn="l">
              <a:buFont typeface="Arial" panose="020B0604020202020204" pitchFamily="34" charset="0"/>
              <a:buChar char="•"/>
            </a:pPr>
            <a:r>
              <a:rPr lang="en-US" dirty="0" smtClean="0"/>
              <a:t>Complexity</a:t>
            </a:r>
          </a:p>
          <a:p>
            <a:pPr marL="1371600" lvl="2" indent="-457200" algn="l">
              <a:buFont typeface="Arial" panose="020B0604020202020204" pitchFamily="34" charset="0"/>
              <a:buChar char="•"/>
            </a:pPr>
            <a:r>
              <a:rPr lang="en-US" dirty="0" smtClean="0"/>
              <a:t>Installation</a:t>
            </a:r>
          </a:p>
          <a:p>
            <a:pPr marL="1371600" lvl="2" indent="-457200" algn="l">
              <a:buFont typeface="Arial" panose="020B0604020202020204" pitchFamily="34" charset="0"/>
              <a:buChar char="•"/>
            </a:pPr>
            <a:r>
              <a:rPr lang="en-US" dirty="0" smtClean="0"/>
              <a:t>Programming</a:t>
            </a:r>
          </a:p>
          <a:p>
            <a:pPr marL="1371600" lvl="2" indent="-457200" algn="l">
              <a:buFont typeface="Arial" panose="020B0604020202020204" pitchFamily="34" charset="0"/>
              <a:buChar char="•"/>
            </a:pPr>
            <a:r>
              <a:rPr lang="en-US" dirty="0" smtClean="0"/>
              <a:t>Calibration</a:t>
            </a:r>
          </a:p>
          <a:p>
            <a:pPr marL="914400" lvl="1" indent="-457200" algn="l">
              <a:buFont typeface="Arial" panose="020B0604020202020204" pitchFamily="34" charset="0"/>
              <a:buChar char="•"/>
            </a:pPr>
            <a:r>
              <a:rPr lang="en-US" dirty="0" smtClean="0"/>
              <a:t>Expandability</a:t>
            </a:r>
          </a:p>
          <a:p>
            <a:pPr marL="914400" lvl="1" indent="-457200" algn="l">
              <a:buFont typeface="Arial" panose="020B0604020202020204" pitchFamily="34" charset="0"/>
              <a:buChar char="•"/>
            </a:pPr>
            <a:endParaRPr lang="en-US" sz="2400" dirty="0" smtClean="0"/>
          </a:p>
          <a:p>
            <a:pPr marL="914400" lvl="1" indent="-457200" algn="l">
              <a:buFont typeface="Arial" panose="020B0604020202020204" pitchFamily="34" charset="0"/>
              <a:buChar char="•"/>
            </a:pPr>
            <a:endParaRPr lang="en-US" sz="2400" dirty="0" smtClean="0"/>
          </a:p>
        </p:txBody>
      </p:sp>
    </p:spTree>
    <p:extLst>
      <p:ext uri="{BB962C8B-B14F-4D97-AF65-F5344CB8AC3E}">
        <p14:creationId xmlns="" xmlns:p14="http://schemas.microsoft.com/office/powerpoint/2010/main" val="109640036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0"/>
            <a:ext cx="7772400" cy="990600"/>
          </a:xfrm>
        </p:spPr>
        <p:txBody>
          <a:bodyPr/>
          <a:lstStyle/>
          <a:p>
            <a:pPr algn="ctr"/>
            <a:r>
              <a:rPr lang="en-US" dirty="0" smtClean="0"/>
              <a:t>Procurement</a:t>
            </a:r>
            <a:endParaRPr lang="en-US" dirty="0"/>
          </a:p>
        </p:txBody>
      </p:sp>
      <p:sp>
        <p:nvSpPr>
          <p:cNvPr id="3" name="Subtitle 2"/>
          <p:cNvSpPr>
            <a:spLocks noGrp="1"/>
          </p:cNvSpPr>
          <p:nvPr>
            <p:ph type="subTitle" idx="1"/>
          </p:nvPr>
        </p:nvSpPr>
        <p:spPr>
          <a:xfrm>
            <a:off x="762000" y="1981200"/>
            <a:ext cx="7239000" cy="3048000"/>
          </a:xfrm>
        </p:spPr>
        <p:txBody>
          <a:bodyPr>
            <a:normAutofit/>
          </a:bodyPr>
          <a:lstStyle/>
          <a:p>
            <a:pPr marL="800100" lvl="1" indent="-342900" algn="l">
              <a:buFont typeface="Arial" panose="020B0604020202020204" pitchFamily="34" charset="0"/>
              <a:buChar char="•"/>
            </a:pPr>
            <a:r>
              <a:rPr lang="en-US" sz="2400" dirty="0" smtClean="0"/>
              <a:t>Specifications</a:t>
            </a:r>
          </a:p>
          <a:p>
            <a:pPr marL="1257300" lvl="2" indent="-342900" algn="l">
              <a:buFont typeface="Arial" panose="020B0604020202020204" pitchFamily="34" charset="0"/>
              <a:buChar char="•"/>
            </a:pPr>
            <a:r>
              <a:rPr lang="en-US" dirty="0" smtClean="0"/>
              <a:t>Too few can result in unacceptable products</a:t>
            </a:r>
            <a:endParaRPr lang="en-US" sz="2100" dirty="0" smtClean="0"/>
          </a:p>
          <a:p>
            <a:pPr marL="1257300" lvl="2" indent="-342900" algn="l">
              <a:buFont typeface="Arial" panose="020B0604020202020204" pitchFamily="34" charset="0"/>
              <a:buChar char="•"/>
            </a:pPr>
            <a:r>
              <a:rPr lang="en-US" dirty="0" smtClean="0"/>
              <a:t>Too many can cost more and miss a good solution.</a:t>
            </a:r>
            <a:endParaRPr lang="en-US" sz="2100" dirty="0" smtClean="0"/>
          </a:p>
          <a:p>
            <a:pPr marL="800100" lvl="1" indent="-342900" algn="l">
              <a:buFont typeface="Arial" panose="020B0604020202020204" pitchFamily="34" charset="0"/>
              <a:buChar char="•"/>
            </a:pPr>
            <a:r>
              <a:rPr lang="en-US" sz="2400" dirty="0" smtClean="0"/>
              <a:t>Warranty</a:t>
            </a:r>
          </a:p>
          <a:p>
            <a:pPr marL="914400" lvl="1" indent="-457200" algn="l">
              <a:buFont typeface="Arial" panose="020B0604020202020204" pitchFamily="34" charset="0"/>
              <a:buChar char="•"/>
            </a:pPr>
            <a:r>
              <a:rPr lang="en-US" sz="2400" dirty="0" smtClean="0"/>
              <a:t>Vendor support (technical and warranty)</a:t>
            </a:r>
          </a:p>
          <a:p>
            <a:pPr marL="914400" lvl="1" indent="-457200" algn="l">
              <a:buFont typeface="Arial" panose="020B0604020202020204" pitchFamily="34" charset="0"/>
              <a:buChar char="•"/>
            </a:pPr>
            <a:r>
              <a:rPr lang="en-US" sz="2400" dirty="0" smtClean="0"/>
              <a:t>Cost</a:t>
            </a:r>
          </a:p>
          <a:p>
            <a:pPr marL="914400" lvl="1" indent="-457200" algn="l">
              <a:buFont typeface="Arial" panose="020B0604020202020204" pitchFamily="34" charset="0"/>
              <a:buChar char="•"/>
            </a:pPr>
            <a:endParaRPr lang="en-US" sz="2400" dirty="0" smtClean="0"/>
          </a:p>
          <a:p>
            <a:pPr marL="914400" lvl="1" indent="-457200" algn="l">
              <a:buFont typeface="Arial" panose="020B0604020202020204" pitchFamily="34" charset="0"/>
              <a:buChar char="•"/>
            </a:pPr>
            <a:endParaRPr lang="en-US" sz="2400" dirty="0" smtClean="0"/>
          </a:p>
        </p:txBody>
      </p:sp>
    </p:spTree>
    <p:extLst>
      <p:ext uri="{BB962C8B-B14F-4D97-AF65-F5344CB8AC3E}">
        <p14:creationId xmlns="" xmlns:p14="http://schemas.microsoft.com/office/powerpoint/2010/main" val="353769192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Cost Table (Approximate)</a:t>
            </a:r>
            <a:endParaRPr lang="en-US" dirty="0"/>
          </a:p>
        </p:txBody>
      </p:sp>
      <p:graphicFrame>
        <p:nvGraphicFramePr>
          <p:cNvPr id="3" name="Table 2"/>
          <p:cNvGraphicFramePr>
            <a:graphicFrameLocks noGrp="1"/>
          </p:cNvGraphicFramePr>
          <p:nvPr>
            <p:custDataLst>
              <p:tags r:id="rId2"/>
            </p:custDataLst>
            <p:extLst>
              <p:ext uri="{D42A27DB-BD31-4B8C-83A1-F6EECF244321}">
                <p14:modId xmlns="" xmlns:p14="http://schemas.microsoft.com/office/powerpoint/2010/main" val="86511297"/>
              </p:ext>
            </p:extLst>
          </p:nvPr>
        </p:nvGraphicFramePr>
        <p:xfrm>
          <a:off x="381000" y="2286000"/>
          <a:ext cx="8305800" cy="2828925"/>
        </p:xfrm>
        <a:graphic>
          <a:graphicData uri="http://schemas.openxmlformats.org/drawingml/2006/table">
            <a:tbl>
              <a:tblPr firstRow="1" bandRow="1">
                <a:tableStyleId>{5C22544A-7EE6-4342-B048-85BDC9FD1C3A}</a:tableStyleId>
              </a:tblPr>
              <a:tblGrid>
                <a:gridCol w="5021234"/>
                <a:gridCol w="3284566"/>
              </a:tblGrid>
              <a:tr h="304800">
                <a:tc>
                  <a:txBody>
                    <a:bodyPr/>
                    <a:lstStyle/>
                    <a:p>
                      <a:pPr algn="l" rtl="0" fontAlgn="ctr"/>
                      <a:r>
                        <a:rPr lang="en-US" sz="2000" u="none" strike="noStrike" dirty="0">
                          <a:effectLst/>
                        </a:rPr>
                        <a:t>Item</a:t>
                      </a:r>
                      <a:endParaRPr lang="en-US" sz="2000" b="1" i="0" u="none" strike="noStrike" dirty="0">
                        <a:solidFill>
                          <a:srgbClr val="FFFFFF"/>
                        </a:solidFill>
                        <a:effectLst/>
                        <a:latin typeface="Constantia"/>
                      </a:endParaRPr>
                    </a:p>
                  </a:txBody>
                  <a:tcPr marL="9525" marR="9525" marT="9525" marB="0" anchor="ctr"/>
                </a:tc>
                <a:tc>
                  <a:txBody>
                    <a:bodyPr/>
                    <a:lstStyle/>
                    <a:p>
                      <a:pPr algn="ctr" fontAlgn="b"/>
                      <a:r>
                        <a:rPr lang="en-US" sz="2000" u="none" strike="noStrike" dirty="0">
                          <a:effectLst/>
                        </a:rPr>
                        <a:t>Cost (INR)</a:t>
                      </a:r>
                      <a:endParaRPr lang="en-US" sz="2000" b="1" i="0" u="none" strike="noStrike" dirty="0">
                        <a:solidFill>
                          <a:srgbClr val="000000"/>
                        </a:solidFill>
                        <a:effectLst/>
                        <a:latin typeface="Constantia"/>
                      </a:endParaRPr>
                    </a:p>
                  </a:txBody>
                  <a:tcPr marL="9525" marR="9525" marT="9525" marB="0" anchor="b"/>
                </a:tc>
              </a:tr>
              <a:tr h="314325">
                <a:tc>
                  <a:txBody>
                    <a:bodyPr/>
                    <a:lstStyle/>
                    <a:p>
                      <a:pPr algn="l" rtl="0" fontAlgn="ctr"/>
                      <a:r>
                        <a:rPr lang="en-US" sz="2000" u="none" strike="noStrike" dirty="0">
                          <a:effectLst/>
                        </a:rPr>
                        <a:t>Shaft Encoder</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60,000 </a:t>
                      </a:r>
                      <a:endParaRPr lang="en-US" sz="2000" b="0" i="0" u="none" strike="noStrike" dirty="0">
                        <a:solidFill>
                          <a:srgbClr val="000000"/>
                        </a:solidFill>
                        <a:effectLst/>
                        <a:latin typeface="Constantia"/>
                      </a:endParaRPr>
                    </a:p>
                  </a:txBody>
                  <a:tcPr marL="9525" marR="9525" marT="9525" marB="0" anchor="b"/>
                </a:tc>
              </a:tr>
              <a:tr h="304800">
                <a:tc>
                  <a:txBody>
                    <a:bodyPr/>
                    <a:lstStyle/>
                    <a:p>
                      <a:pPr algn="l" rtl="0" fontAlgn="ctr"/>
                      <a:r>
                        <a:rPr lang="en-US" sz="2000" u="none" strike="noStrike" dirty="0" smtClean="0">
                          <a:effectLst/>
                        </a:rPr>
                        <a:t>Bubbler</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180,000 </a:t>
                      </a:r>
                      <a:endParaRPr lang="en-US" sz="2000" b="0" i="0" u="none" strike="noStrike" dirty="0">
                        <a:solidFill>
                          <a:srgbClr val="000000"/>
                        </a:solidFill>
                        <a:effectLst/>
                        <a:latin typeface="Constantia"/>
                      </a:endParaRPr>
                    </a:p>
                  </a:txBody>
                  <a:tcPr marL="9525" marR="9525" marT="9525" marB="0" anchor="b"/>
                </a:tc>
              </a:tr>
              <a:tr h="304800">
                <a:tc>
                  <a:txBody>
                    <a:bodyPr/>
                    <a:lstStyle/>
                    <a:p>
                      <a:pPr algn="l" rtl="0" fontAlgn="ctr"/>
                      <a:r>
                        <a:rPr lang="en-US" sz="2000" b="0" i="0" u="none" strike="noStrike" dirty="0" smtClean="0">
                          <a:solidFill>
                            <a:schemeClr val="dk1"/>
                          </a:solidFill>
                          <a:effectLst/>
                          <a:latin typeface="+mn-lt"/>
                        </a:rPr>
                        <a:t>Pressure</a:t>
                      </a:r>
                      <a:r>
                        <a:rPr lang="en-US" sz="2000" b="0" i="0" u="none" strike="noStrike" baseline="0" dirty="0" smtClean="0">
                          <a:solidFill>
                            <a:schemeClr val="dk1"/>
                          </a:solidFill>
                          <a:effectLst/>
                          <a:latin typeface="+mn-lt"/>
                        </a:rPr>
                        <a:t> Transducer</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60,000</a:t>
                      </a:r>
                      <a:endParaRPr lang="en-US" sz="2000" b="0" i="0" u="none" strike="noStrike" dirty="0">
                        <a:solidFill>
                          <a:srgbClr val="000000"/>
                        </a:solidFill>
                        <a:effectLst/>
                        <a:latin typeface="Constantia"/>
                      </a:endParaRPr>
                    </a:p>
                  </a:txBody>
                  <a:tcPr marL="9525" marR="9525" marT="9525" marB="0" anchor="b"/>
                </a:tc>
              </a:tr>
              <a:tr h="157163">
                <a:tc>
                  <a:txBody>
                    <a:bodyPr/>
                    <a:lstStyle/>
                    <a:p>
                      <a:pPr algn="l" rtl="0" fontAlgn="ctr"/>
                      <a:r>
                        <a:rPr lang="en-US" sz="2000" u="none" strike="noStrike" dirty="0">
                          <a:effectLst/>
                        </a:rPr>
                        <a:t>ADCP</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smtClean="0">
                          <a:effectLst/>
                        </a:rPr>
                        <a:t>1,200,000 </a:t>
                      </a:r>
                      <a:endParaRPr lang="en-US" sz="2000" b="0" i="0" u="none" strike="noStrike" dirty="0">
                        <a:solidFill>
                          <a:srgbClr val="000000"/>
                        </a:solidFill>
                        <a:effectLst/>
                        <a:latin typeface="Constantia"/>
                      </a:endParaRPr>
                    </a:p>
                  </a:txBody>
                  <a:tcPr marL="9525" marR="9525" marT="9525" marB="0" anchor="b"/>
                </a:tc>
              </a:tr>
              <a:tr h="157163">
                <a:tc>
                  <a:txBody>
                    <a:bodyPr/>
                    <a:lstStyle/>
                    <a:p>
                      <a:pPr algn="l" rtl="0" fontAlgn="ctr"/>
                      <a:r>
                        <a:rPr lang="en-US" sz="2000" u="none" strike="noStrike" dirty="0" smtClean="0">
                          <a:effectLst/>
                        </a:rPr>
                        <a:t>ADVM</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300,000 </a:t>
                      </a:r>
                      <a:endParaRPr lang="en-US" sz="2000" b="0" i="0" u="none" strike="noStrike" dirty="0">
                        <a:solidFill>
                          <a:srgbClr val="000000"/>
                        </a:solidFill>
                        <a:effectLst/>
                        <a:latin typeface="Constantia"/>
                      </a:endParaRPr>
                    </a:p>
                  </a:txBody>
                  <a:tcPr marL="9525" marR="9525" marT="9525" marB="0" anchor="b"/>
                </a:tc>
              </a:tr>
              <a:tr h="304800">
                <a:tc>
                  <a:txBody>
                    <a:bodyPr/>
                    <a:lstStyle/>
                    <a:p>
                      <a:pPr algn="l" rtl="0" fontAlgn="ctr"/>
                      <a:r>
                        <a:rPr lang="en-US" sz="2000" u="none" strike="noStrike" dirty="0" smtClean="0">
                          <a:effectLst/>
                        </a:rPr>
                        <a:t>Ultrasonic Sensor</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90,000 </a:t>
                      </a:r>
                      <a:endParaRPr lang="en-US" sz="2000" b="0" i="0" u="none" strike="noStrike" dirty="0">
                        <a:solidFill>
                          <a:srgbClr val="000000"/>
                        </a:solidFill>
                        <a:effectLst/>
                        <a:latin typeface="Constantia"/>
                      </a:endParaRPr>
                    </a:p>
                  </a:txBody>
                  <a:tcPr marL="9525" marR="9525" marT="9525" marB="0" anchor="b"/>
                </a:tc>
              </a:tr>
              <a:tr h="304800">
                <a:tc>
                  <a:txBody>
                    <a:bodyPr/>
                    <a:lstStyle/>
                    <a:p>
                      <a:pPr algn="l" rtl="0" fontAlgn="ctr"/>
                      <a:r>
                        <a:rPr lang="en-US" sz="2000" u="none" strike="noStrike">
                          <a:effectLst/>
                        </a:rPr>
                        <a:t>Radar Sensor</a:t>
                      </a:r>
                      <a:endParaRPr lang="en-US" sz="2000" b="0" i="0" u="none" strike="noStrike">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180,000 </a:t>
                      </a:r>
                      <a:endParaRPr lang="en-US" sz="2000" b="0" i="0" u="none" strike="noStrike" dirty="0">
                        <a:solidFill>
                          <a:srgbClr val="000000"/>
                        </a:solidFill>
                        <a:effectLst/>
                        <a:latin typeface="Constantia"/>
                      </a:endParaRPr>
                    </a:p>
                  </a:txBody>
                  <a:tcPr marL="9525" marR="9525" marT="9525" marB="0" anchor="b"/>
                </a:tc>
              </a:tr>
              <a:tr h="304800">
                <a:tc>
                  <a:txBody>
                    <a:bodyPr/>
                    <a:lstStyle/>
                    <a:p>
                      <a:pPr algn="l" rtl="0" fontAlgn="ctr"/>
                      <a:r>
                        <a:rPr lang="en-US" sz="2000" u="none" strike="noStrike" dirty="0">
                          <a:effectLst/>
                        </a:rPr>
                        <a:t>Data Logger</a:t>
                      </a:r>
                      <a:endParaRPr lang="en-US" sz="2000" b="0" i="0" u="none" strike="noStrike" dirty="0">
                        <a:solidFill>
                          <a:srgbClr val="000000"/>
                        </a:solidFill>
                        <a:effectLst/>
                        <a:latin typeface="Constantia"/>
                      </a:endParaRPr>
                    </a:p>
                  </a:txBody>
                  <a:tcPr marL="9525" marR="9525" marT="9525" marB="0" anchor="ctr"/>
                </a:tc>
                <a:tc>
                  <a:txBody>
                    <a:bodyPr/>
                    <a:lstStyle/>
                    <a:p>
                      <a:pPr algn="ctr" fontAlgn="b"/>
                      <a:r>
                        <a:rPr lang="en-US" sz="2000" u="none" strike="noStrike" dirty="0" smtClean="0">
                          <a:effectLst/>
                        </a:rPr>
                        <a:t>120,000 </a:t>
                      </a:r>
                      <a:endParaRPr lang="en-US" sz="2000" b="0" i="0" u="none" strike="noStrike" dirty="0">
                        <a:solidFill>
                          <a:srgbClr val="000000"/>
                        </a:solidFill>
                        <a:effectLst/>
                        <a:latin typeface="Constantia"/>
                      </a:endParaRPr>
                    </a:p>
                  </a:txBody>
                  <a:tcPr marL="9525" marR="9525" marT="9525" marB="0" anchor="b"/>
                </a:tc>
              </a:tr>
            </a:tbl>
          </a:graphicData>
        </a:graphic>
      </p:graphicFrame>
    </p:spTree>
    <p:extLst>
      <p:ext uri="{BB962C8B-B14F-4D97-AF65-F5344CB8AC3E}">
        <p14:creationId xmlns="" xmlns:p14="http://schemas.microsoft.com/office/powerpoint/2010/main" val="2502931315"/>
      </p:ext>
    </p:extLst>
  </p:cSld>
  <p:clrMapOvr>
    <a:masterClrMapping/>
  </p:clrMapOvr>
  <mc:AlternateContent xmlns:mc="http://schemas.openxmlformats.org/markup-compatibility/2006">
    <mc:Choice xmlns="" xmlns:p14="http://schemas.microsoft.com/office/powerpoint/2010/main" Requires="p14">
      <p:transition spd="slow" p14:dur="2000" advTm="19286"/>
    </mc:Choice>
    <mc:Fallback>
      <p:transition spd="slow" advTm="19286"/>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209800"/>
            <a:ext cx="8229600" cy="990600"/>
          </a:xfrm>
        </p:spPr>
        <p:txBody>
          <a:bodyPr>
            <a:normAutofit/>
          </a:bodyPr>
          <a:lstStyle/>
          <a:p>
            <a:pPr algn="ctr"/>
            <a:r>
              <a:rPr lang="en-US" dirty="0" smtClean="0"/>
              <a:t>Questions/Comments?</a:t>
            </a:r>
            <a:endParaRPr lang="en-US" dirty="0"/>
          </a:p>
        </p:txBody>
      </p:sp>
    </p:spTree>
    <p:extLst>
      <p:ext uri="{BB962C8B-B14F-4D97-AF65-F5344CB8AC3E}">
        <p14:creationId xmlns="" xmlns:p14="http://schemas.microsoft.com/office/powerpoint/2010/main" val="678829507"/>
      </p:ext>
    </p:extLst>
  </p:cSld>
  <p:clrMapOvr>
    <a:masterClrMapping/>
  </p:clrMapOvr>
  <mc:AlternateContent xmlns:mc="http://schemas.openxmlformats.org/markup-compatibility/2006">
    <mc:Choice xmlns="" xmlns:p14="http://schemas.microsoft.com/office/powerpoint/2010/main" Requires="p14">
      <p:transition spd="slow" p14:dur="2000" advTm="9846"/>
    </mc:Choice>
    <mc:Fallback>
      <p:transition spd="slow" advTm="984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ADVM - General Information</a:t>
            </a:r>
            <a:endParaRPr lang="en-US" dirty="0"/>
          </a:p>
        </p:txBody>
      </p:sp>
      <p:sp>
        <p:nvSpPr>
          <p:cNvPr id="3" name="Content Placeholder 2"/>
          <p:cNvSpPr>
            <a:spLocks noGrp="1"/>
          </p:cNvSpPr>
          <p:nvPr>
            <p:ph idx="1"/>
            <p:custDataLst>
              <p:tags r:id="rId3"/>
            </p:custDataLst>
          </p:nvPr>
        </p:nvSpPr>
        <p:spPr>
          <a:xfrm>
            <a:off x="457200" y="1752600"/>
            <a:ext cx="8229600" cy="4724400"/>
          </a:xfrm>
        </p:spPr>
        <p:txBody>
          <a:bodyPr>
            <a:normAutofit lnSpcReduction="10000"/>
          </a:bodyPr>
          <a:lstStyle/>
          <a:p>
            <a:r>
              <a:rPr lang="en-GB" dirty="0" smtClean="0"/>
              <a:t>Well-suited </a:t>
            </a:r>
            <a:r>
              <a:rPr lang="en-GB" dirty="0"/>
              <a:t>for </a:t>
            </a:r>
            <a:r>
              <a:rPr lang="en-GB" dirty="0" smtClean="0"/>
              <a:t>discharge measurements in canals with fixed channel geometry</a:t>
            </a:r>
          </a:p>
          <a:p>
            <a:r>
              <a:rPr lang="en-GB" dirty="0" smtClean="0"/>
              <a:t>Effective for monitoring discharge in tidally affected rivers or other unsteady flow reaches</a:t>
            </a:r>
            <a:endParaRPr lang="en-GB" dirty="0"/>
          </a:p>
          <a:p>
            <a:r>
              <a:rPr lang="en-US" dirty="0" smtClean="0"/>
              <a:t>ADVM’s can be a good alternative for streams where constant silting causes inaccuracy when using the traditional stage-discharge method.</a:t>
            </a:r>
          </a:p>
          <a:p>
            <a:r>
              <a:rPr lang="en-US" dirty="0" smtClean="0"/>
              <a:t>Useful for acquiring detailed velocity data for model calibration.</a:t>
            </a:r>
            <a:endParaRPr lang="en-US" dirty="0"/>
          </a:p>
          <a:p>
            <a:pPr marL="0" indent="0">
              <a:buNone/>
            </a:pPr>
            <a:endParaRPr lang="en-US" dirty="0" smtClean="0"/>
          </a:p>
        </p:txBody>
      </p:sp>
    </p:spTree>
    <p:custDataLst>
      <p:tags r:id="rId1"/>
    </p:custDataLst>
    <p:extLst>
      <p:ext uri="{BB962C8B-B14F-4D97-AF65-F5344CB8AC3E}">
        <p14:creationId xmlns="" xmlns:p14="http://schemas.microsoft.com/office/powerpoint/2010/main" val="2706254037"/>
      </p:ext>
    </p:extLst>
  </p:cSld>
  <p:clrMapOvr>
    <a:masterClrMapping/>
  </p:clrMapOvr>
  <mc:AlternateContent xmlns:mc="http://schemas.openxmlformats.org/markup-compatibility/2006">
    <mc:Choice xmlns="" xmlns:p14="http://schemas.microsoft.com/office/powerpoint/2010/main" Requires="p14">
      <p:transition spd="slow" p14:dur="2000" advTm="58723"/>
    </mc:Choice>
    <mc:Fallback>
      <p:transition spd="slow" advTm="5872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Upward Looking ADVM</a:t>
            </a:r>
            <a:endParaRPr lang="en-US" dirty="0"/>
          </a:p>
        </p:txBody>
      </p:sp>
      <p:sp>
        <p:nvSpPr>
          <p:cNvPr id="3" name="Content Placeholder 2"/>
          <p:cNvSpPr>
            <a:spLocks noGrp="1"/>
          </p:cNvSpPr>
          <p:nvPr>
            <p:ph idx="1"/>
            <p:custDataLst>
              <p:tags r:id="rId3"/>
            </p:custDataLst>
          </p:nvPr>
        </p:nvSpPr>
        <p:spPr>
          <a:xfrm>
            <a:off x="381000" y="1752600"/>
            <a:ext cx="6015037" cy="5105400"/>
          </a:xfrm>
        </p:spPr>
        <p:txBody>
          <a:bodyPr>
            <a:normAutofit lnSpcReduction="10000"/>
          </a:bodyPr>
          <a:lstStyle/>
          <a:p>
            <a:r>
              <a:rPr lang="en-GB" dirty="0" smtClean="0"/>
              <a:t>ADVM </a:t>
            </a:r>
            <a:r>
              <a:rPr lang="en-GB" dirty="0"/>
              <a:t>is </a:t>
            </a:r>
            <a:r>
              <a:rPr lang="en-GB" dirty="0" smtClean="0"/>
              <a:t>mounted to the </a:t>
            </a:r>
            <a:r>
              <a:rPr lang="en-GB" dirty="0"/>
              <a:t>bottom of the channel. </a:t>
            </a:r>
            <a:endParaRPr lang="en-GB" dirty="0" smtClean="0"/>
          </a:p>
          <a:p>
            <a:r>
              <a:rPr lang="en-GB" dirty="0" smtClean="0"/>
              <a:t>Channel shape is input into data logger for calculation of discharge.</a:t>
            </a:r>
          </a:p>
          <a:p>
            <a:r>
              <a:rPr lang="en-GB" dirty="0" smtClean="0"/>
              <a:t>Ideal Locations</a:t>
            </a:r>
          </a:p>
          <a:p>
            <a:pPr lvl="1"/>
            <a:r>
              <a:rPr lang="en-GB" dirty="0" smtClean="0"/>
              <a:t>Canals where </a:t>
            </a:r>
            <a:r>
              <a:rPr lang="en-GB" dirty="0"/>
              <a:t>the water is generally free from sediment and </a:t>
            </a:r>
            <a:r>
              <a:rPr lang="en-GB" dirty="0" smtClean="0"/>
              <a:t>debris</a:t>
            </a:r>
          </a:p>
          <a:p>
            <a:pPr lvl="1"/>
            <a:r>
              <a:rPr lang="en-US" dirty="0" smtClean="0"/>
              <a:t>Pipes or culverts flowing full or partially full</a:t>
            </a:r>
          </a:p>
          <a:p>
            <a:pPr marL="0" indent="0">
              <a:buNone/>
            </a:pPr>
            <a:endParaRPr lang="en-US" dirty="0" smtClean="0"/>
          </a:p>
        </p:txBody>
      </p:sp>
      <p:pic>
        <p:nvPicPr>
          <p:cNvPr id="4" name="Picture 3"/>
          <p:cNvPicPr/>
          <p:nvPr>
            <p:custDataLst>
              <p:tags r:id="rId4"/>
            </p:custDataLst>
          </p:nvPr>
        </p:nvPicPr>
        <p:blipFill>
          <a:blip r:embed="rId6" cstate="print">
            <a:extLst>
              <a:ext uri="{28A0092B-C50C-407E-A947-70E740481C1C}">
                <a14:useLocalDpi xmlns="" xmlns:a14="http://schemas.microsoft.com/office/drawing/2010/main" val="0"/>
              </a:ext>
            </a:extLst>
          </a:blip>
          <a:stretch>
            <a:fillRect/>
          </a:stretch>
        </p:blipFill>
        <p:spPr>
          <a:xfrm>
            <a:off x="6324600" y="1828800"/>
            <a:ext cx="2671763" cy="225234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 xmlns:p14="http://schemas.microsoft.com/office/powerpoint/2010/main" val="1236922716"/>
      </p:ext>
    </p:extLst>
  </p:cSld>
  <p:clrMapOvr>
    <a:masterClrMapping/>
  </p:clrMapOvr>
  <mc:AlternateContent xmlns:mc="http://schemas.openxmlformats.org/markup-compatibility/2006">
    <mc:Choice xmlns="" xmlns:p14="http://schemas.microsoft.com/office/powerpoint/2010/main" Requires="p14">
      <p:transition spd="slow" p14:dur="2000" advTm="58348"/>
    </mc:Choice>
    <mc:Fallback>
      <p:transition spd="slow" advTm="5834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smtClean="0"/>
              <a:t/>
            </a:r>
            <a:br>
              <a:rPr lang="en-US" dirty="0" smtClean="0"/>
            </a:br>
            <a:r>
              <a:rPr lang="en-US" dirty="0" smtClean="0"/>
              <a:t>Side Looking ADVM</a:t>
            </a:r>
            <a:endParaRPr lang="en-US" dirty="0"/>
          </a:p>
        </p:txBody>
      </p:sp>
      <p:sp>
        <p:nvSpPr>
          <p:cNvPr id="3" name="Content Placeholder 2"/>
          <p:cNvSpPr>
            <a:spLocks noGrp="1"/>
          </p:cNvSpPr>
          <p:nvPr>
            <p:ph idx="1"/>
            <p:custDataLst>
              <p:tags r:id="rId3"/>
            </p:custDataLst>
          </p:nvPr>
        </p:nvSpPr>
        <p:spPr>
          <a:xfrm>
            <a:off x="457200" y="1752600"/>
            <a:ext cx="5562600" cy="5105400"/>
          </a:xfrm>
        </p:spPr>
        <p:txBody>
          <a:bodyPr>
            <a:normAutofit fontScale="77500" lnSpcReduction="20000"/>
          </a:bodyPr>
          <a:lstStyle/>
          <a:p>
            <a:r>
              <a:rPr lang="en-US" dirty="0" smtClean="0"/>
              <a:t>ADVM is mounted on or near one of the banks of a channel.</a:t>
            </a:r>
          </a:p>
          <a:p>
            <a:r>
              <a:rPr lang="en-US" dirty="0" smtClean="0"/>
              <a:t>Velocity is calculated along beam paths and converted to average channel velocity using an “Index-Velocity” rating.</a:t>
            </a:r>
          </a:p>
          <a:p>
            <a:r>
              <a:rPr lang="en-US" dirty="0" smtClean="0"/>
              <a:t>The cross-sectional geometry is surveyed and used to calculate discharge.</a:t>
            </a:r>
          </a:p>
          <a:p>
            <a:r>
              <a:rPr lang="en-US" dirty="0" smtClean="0"/>
              <a:t>Ideal Location</a:t>
            </a:r>
          </a:p>
          <a:p>
            <a:pPr lvl="1"/>
            <a:r>
              <a:rPr lang="en-GB" dirty="0"/>
              <a:t>T</a:t>
            </a:r>
            <a:r>
              <a:rPr lang="en-GB" dirty="0" smtClean="0"/>
              <a:t>ypically </a:t>
            </a:r>
            <a:r>
              <a:rPr lang="en-GB" dirty="0"/>
              <a:t>deployed in an </a:t>
            </a:r>
            <a:r>
              <a:rPr lang="en-GB" dirty="0" smtClean="0"/>
              <a:t>natural channel</a:t>
            </a:r>
          </a:p>
          <a:p>
            <a:pPr lvl="2"/>
            <a:r>
              <a:rPr lang="en-GB" dirty="0" smtClean="0"/>
              <a:t>Reduces </a:t>
            </a:r>
            <a:r>
              <a:rPr lang="en-GB" dirty="0"/>
              <a:t>the chance for sediment covering the </a:t>
            </a:r>
            <a:r>
              <a:rPr lang="en-GB" dirty="0" smtClean="0"/>
              <a:t>sensor</a:t>
            </a:r>
          </a:p>
          <a:p>
            <a:pPr lvl="2"/>
            <a:r>
              <a:rPr lang="en-GB" dirty="0" smtClean="0"/>
              <a:t>Sensor mounted out of the way of highest velocities and potentially damaging debris</a:t>
            </a:r>
            <a:endParaRPr lang="en-US" dirty="0" smtClean="0"/>
          </a:p>
          <a:p>
            <a:pPr lvl="1"/>
            <a:endParaRPr lang="en-US" dirty="0" smtClean="0"/>
          </a:p>
          <a:p>
            <a:pPr lvl="2"/>
            <a:endParaRPr lang="en-US" dirty="0" smtClean="0"/>
          </a:p>
          <a:p>
            <a:pPr marL="0" indent="0">
              <a:buNone/>
            </a:pPr>
            <a:endParaRPr lang="en-US" dirty="0" smtClean="0"/>
          </a:p>
        </p:txBody>
      </p:sp>
      <p:pic>
        <p:nvPicPr>
          <p:cNvPr id="4" name="Picture 3"/>
          <p:cNvPicPr/>
          <p:nvPr>
            <p:custDataLst>
              <p:tags r:id="rId4"/>
            </p:custDataLst>
          </p:nvPr>
        </p:nvPicPr>
        <p:blipFill>
          <a:blip r:embed="rId6" cstate="print">
            <a:extLst>
              <a:ext uri="{28A0092B-C50C-407E-A947-70E740481C1C}">
                <a14:useLocalDpi xmlns="" xmlns:a14="http://schemas.microsoft.com/office/drawing/2010/main" val="0"/>
              </a:ext>
            </a:extLst>
          </a:blip>
          <a:stretch>
            <a:fillRect/>
          </a:stretch>
        </p:blipFill>
        <p:spPr>
          <a:xfrm>
            <a:off x="6225092" y="1730829"/>
            <a:ext cx="2824163" cy="2438400"/>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 xmlns:p14="http://schemas.microsoft.com/office/powerpoint/2010/main" val="3035296054"/>
      </p:ext>
    </p:extLst>
  </p:cSld>
  <p:clrMapOvr>
    <a:masterClrMapping/>
  </p:clrMapOvr>
  <mc:AlternateContent xmlns:mc="http://schemas.openxmlformats.org/markup-compatibility/2006">
    <mc:Choice xmlns="" xmlns:p14="http://schemas.microsoft.com/office/powerpoint/2010/main" Requires="p14">
      <p:transition spd="slow" p14:dur="2000" advTm="46319"/>
    </mc:Choice>
    <mc:Fallback>
      <p:transition spd="slow" advTm="46319"/>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Rot="1" noChangeArrowheads="1"/>
          </p:cNvSpPr>
          <p:nvPr>
            <p:ph type="title" idx="4294967295"/>
          </p:nvPr>
        </p:nvSpPr>
        <p:spPr>
          <a:xfrm>
            <a:off x="0" y="533400"/>
            <a:ext cx="8229600" cy="990600"/>
          </a:xfrm>
        </p:spPr>
        <p:txBody>
          <a:bodyPr/>
          <a:lstStyle/>
          <a:p>
            <a:pPr eaLnBrk="1" hangingPunct="1"/>
            <a:r>
              <a:rPr lang="en-US"/>
              <a:t>SonTek Argonaut SL</a:t>
            </a:r>
          </a:p>
        </p:txBody>
      </p:sp>
      <p:pic>
        <p:nvPicPr>
          <p:cNvPr id="24580" name="Picture 4" descr="beaver3"/>
          <p:cNvPicPr>
            <a:picLocks noGrp="1" noChangeAspect="1" noChangeArrowheads="1"/>
          </p:cNvPicPr>
          <p:nvPr>
            <p:ph idx="4294967295"/>
          </p:nvPr>
        </p:nvPicPr>
        <p:blipFill>
          <a:blip r:embed="rId3" cstate="print">
            <a:lum bright="6000" contrast="6000"/>
          </a:blip>
          <a:srcRect l="28789" r="25366" b="5426"/>
          <a:stretch>
            <a:fillRect/>
          </a:stretch>
        </p:blipFill>
        <p:spPr>
          <a:xfrm>
            <a:off x="6591300" y="1758950"/>
            <a:ext cx="2552700" cy="3627438"/>
          </a:xfrm>
          <a:effectLst>
            <a:outerShdw blurRad="292100" dist="139700" dir="2700000" algn="tl" rotWithShape="0">
              <a:srgbClr val="333333">
                <a:alpha val="65000"/>
              </a:srgbClr>
            </a:outerShdw>
          </a:effectLst>
        </p:spPr>
      </p:pic>
      <p:pic>
        <p:nvPicPr>
          <p:cNvPr id="24579" name="Picture 3" descr="mailphoto3"/>
          <p:cNvPicPr>
            <a:picLocks noChangeAspect="1" noChangeArrowheads="1"/>
          </p:cNvPicPr>
          <p:nvPr/>
        </p:nvPicPr>
        <p:blipFill>
          <a:blip r:embed="rId4" cstate="print"/>
          <a:srcRect l="14615" t="9019" r="12582" b="8113"/>
          <a:stretch>
            <a:fillRect/>
          </a:stretch>
        </p:blipFill>
        <p:spPr bwMode="auto">
          <a:xfrm>
            <a:off x="319088" y="1808163"/>
            <a:ext cx="2824162" cy="4411662"/>
          </a:xfrm>
          <a:prstGeom prst="rect">
            <a:avLst/>
          </a:prstGeom>
          <a:ln>
            <a:noFill/>
          </a:ln>
          <a:effectLst>
            <a:outerShdw blurRad="292100" dist="139700" dir="2700000" algn="tl" rotWithShape="0">
              <a:srgbClr val="333333">
                <a:alpha val="65000"/>
              </a:srgbClr>
            </a:outerShdw>
          </a:effectLst>
        </p:spPr>
      </p:pic>
      <p:pic>
        <p:nvPicPr>
          <p:cNvPr id="24581" name="Picture 5" descr="sontek1"/>
          <p:cNvPicPr>
            <a:picLocks noChangeAspect="1" noChangeArrowheads="1"/>
          </p:cNvPicPr>
          <p:nvPr/>
        </p:nvPicPr>
        <p:blipFill>
          <a:blip r:embed="rId5" cstate="print"/>
          <a:srcRect l="9920" r="11209" b="8681"/>
          <a:stretch>
            <a:fillRect/>
          </a:stretch>
        </p:blipFill>
        <p:spPr bwMode="auto">
          <a:xfrm>
            <a:off x="2994025" y="3702050"/>
            <a:ext cx="3567113" cy="2781300"/>
          </a:xfrm>
          <a:prstGeom prst="ellipse">
            <a:avLst/>
          </a:prstGeom>
          <a:ln>
            <a:noFill/>
          </a:ln>
          <a:effectLst>
            <a:softEdge rad="112500"/>
          </a:effectLst>
        </p:spPr>
      </p:pic>
    </p:spTree>
    <p:extLst>
      <p:ext uri="{BB962C8B-B14F-4D97-AF65-F5344CB8AC3E}">
        <p14:creationId xmlns="" xmlns:p14="http://schemas.microsoft.com/office/powerpoint/2010/main" val="157564198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Rot="1" noChangeArrowheads="1"/>
          </p:cNvSpPr>
          <p:nvPr>
            <p:ph type="title" idx="4294967295"/>
          </p:nvPr>
        </p:nvSpPr>
        <p:spPr>
          <a:xfrm>
            <a:off x="0" y="533400"/>
            <a:ext cx="8229600" cy="990600"/>
          </a:xfrm>
        </p:spPr>
        <p:txBody>
          <a:bodyPr/>
          <a:lstStyle/>
          <a:p>
            <a:pPr eaLnBrk="1" hangingPunct="1"/>
            <a:r>
              <a:rPr lang="en-US"/>
              <a:t>Nortek EZ-Q</a:t>
            </a:r>
          </a:p>
        </p:txBody>
      </p:sp>
      <p:pic>
        <p:nvPicPr>
          <p:cNvPr id="35843" name="Picture 3" descr="EasyQ fixture"/>
          <p:cNvPicPr>
            <a:picLocks noChangeAspect="1" noChangeArrowheads="1"/>
          </p:cNvPicPr>
          <p:nvPr/>
        </p:nvPicPr>
        <p:blipFill>
          <a:blip r:embed="rId3" cstate="print">
            <a:extLst>
              <a:ext uri="{28A0092B-C50C-407E-A947-70E740481C1C}">
                <a14:useLocalDpi xmlns="" xmlns:a14="http://schemas.microsoft.com/office/drawing/2010/main" val="0"/>
              </a:ext>
            </a:extLst>
          </a:blip>
          <a:srcRect b="50169"/>
          <a:stretch>
            <a:fillRect/>
          </a:stretch>
        </p:blipFill>
        <p:spPr bwMode="auto">
          <a:xfrm>
            <a:off x="214313" y="2820988"/>
            <a:ext cx="4724400" cy="326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4" name="Picture 4" descr="easyq"/>
          <p:cNvPicPr>
            <a:picLocks noChangeAspect="1" noChangeArrowheads="1"/>
          </p:cNvPicPr>
          <p:nvPr/>
        </p:nvPicPr>
        <p:blipFill>
          <a:blip r:embed="rId4" cstate="print">
            <a:extLst>
              <a:ext uri="{28A0092B-C50C-407E-A947-70E740481C1C}">
                <a14:useLocalDpi xmlns="" xmlns:a14="http://schemas.microsoft.com/office/drawing/2010/main" val="0"/>
              </a:ext>
            </a:extLst>
          </a:blip>
          <a:srcRect b="50153"/>
          <a:stretch>
            <a:fillRect/>
          </a:stretch>
        </p:blipFill>
        <p:spPr bwMode="auto">
          <a:xfrm>
            <a:off x="5032375" y="1665288"/>
            <a:ext cx="3730625" cy="4910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4063466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Rot="1" noChangeArrowheads="1"/>
          </p:cNvSpPr>
          <p:nvPr>
            <p:ph type="title" idx="4294967295"/>
          </p:nvPr>
        </p:nvSpPr>
        <p:spPr>
          <a:xfrm>
            <a:off x="0" y="533400"/>
            <a:ext cx="8229600" cy="990600"/>
          </a:xfrm>
        </p:spPr>
        <p:txBody>
          <a:bodyPr/>
          <a:lstStyle/>
          <a:p>
            <a:pPr eaLnBrk="1" hangingPunct="1"/>
            <a:r>
              <a:rPr lang="en-US"/>
              <a:t>Sontek Uplooker ADP</a:t>
            </a:r>
          </a:p>
        </p:txBody>
      </p:sp>
      <p:graphicFrame>
        <p:nvGraphicFramePr>
          <p:cNvPr id="4098" name="Object 3"/>
          <p:cNvGraphicFramePr>
            <a:graphicFrameLocks noChangeAspect="1"/>
          </p:cNvGraphicFramePr>
          <p:nvPr/>
        </p:nvGraphicFramePr>
        <p:xfrm>
          <a:off x="1468438" y="2070100"/>
          <a:ext cx="6096000" cy="3949700"/>
        </p:xfrm>
        <a:graphic>
          <a:graphicData uri="http://schemas.openxmlformats.org/presentationml/2006/ole">
            <p:oleObj spid="_x0000_s3109" name="Photo Editor Photo" r:id="rId4" imgW="10333333" imgH="6695238" progId="">
              <p:embed/>
            </p:oleObj>
          </a:graphicData>
        </a:graphic>
      </p:graphicFrame>
    </p:spTree>
    <p:extLst>
      <p:ext uri="{BB962C8B-B14F-4D97-AF65-F5344CB8AC3E}">
        <p14:creationId xmlns="" xmlns:p14="http://schemas.microsoft.com/office/powerpoint/2010/main" val="318977678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6|1|6.9|6.7|27.2|3.9|5.1|4.5"/>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8&quot;/&gt;&lt;lineCharCount val=&quot;58&quot;/&gt;&lt;lineCharCount val=&quot;40&quot;/&gt;&lt;lineCharCount val=&quot;55&quot;/&gt;&lt;lineCharCount val=&quot;51&quot;/&gt;&lt;lineCharCount val=&quot;31&quot;/&gt;&lt;lineCharCount val=&quot;57&quot;/&gt;&lt;lineCharCount val=&quot;55&quot;/&gt;&lt;lineCharCount val=&quot;22&quot;/&gt;&lt;lineCharCount val=&quot;53&quot;/&gt;&lt;lineCharCount val=&quot;54&quot;/&gt;&lt;lineCharCount val=&quot;53&quot;/&gt;&lt;lineCharCount val=&quot;7&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TIMING" val="|5.6|16|5.5|24.3"/>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1&quot;/&gt;&lt;lineCharCount val=&quot;36&quot;/&gt;&lt;lineCharCount val=&quot;35&quot;/&gt;&lt;lineCharCount val=&quot;38&quot;/&gt;&lt;lineCharCount val=&quot;29&quot;/&gt;&lt;lineCharCount val=&quot;15&quot;/&gt;&lt;lineCharCount val=&quot;38&quot;/&gt;&lt;lineCharCount val=&quot;38&quot;/&gt;&lt;lineCharCount val=&quot;11&quot;/&gt;&lt;lineCharCount val=&quot;42&quot;/&gt;&lt;lineCharCount val=&quot;17&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7950028-D604-4F26-BFA7-C7D19FBD9D17}&quot;/&gt;&lt;isInvalidForFieldText val=&quot;0&quot;/&gt;&lt;Image&gt;&lt;filename val=&quot;C:\Documents and Settings\Administrator\Local Settings\Temp\CP347665959437Session\CPTrustFolder347665959437\PPTImport347666488312\data\asimages\{E7950028-D604-4F26-BFA7-C7D19FBD9D17}_28.png&quot;/&gt;&lt;left val=&quot;482&quot;/&gt;&lt;top val=&quot;117&quot;/&gt;&lt;width val=&quot;264&quot;/&gt;&lt;height val=&quot;231&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TIMING" val="|4.6|8.5|4.9|5.9|3.6|11"/>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13&quot;/&gt;&lt;lineCharCount val=&quot;35&quot;/&gt;&lt;lineCharCount val=&quot;30&quot;/&gt;&lt;lineCharCount val=&quot;35&quot;/&gt;&lt;lineCharCount val=&quot;27&quot;/&gt;&lt;lineCharCount val=&quot;28&quot;/&gt;&lt;lineCharCount val=&quot;15&quot;/&gt;&lt;lineCharCount val=&quot;30&quot;/&gt;&lt;lineCharCount val=&quot;20&quot;/&gt;&lt;lineCharCount val=&quot;32&quot;/&gt;&lt;lineCharCount val=&quot;20&quot;/&gt;&lt;lineCharCount val=&quot;38&quot;/&gt;&lt;lineCharCount val=&quot;34&quot;/&gt;&lt;lineCharCount val=&quot;1&quot;/&gt;&lt;lineCharCount val=&quot;1&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473C5977-82A3-46CE-B680-06D570673674}&quot;/&gt;&lt;isInvalidForFieldText val=&quot;0&quot;/&gt;&lt;Image&gt;&lt;filename val=&quot;C:\Documents and Settings\Administrator\Local Settings\Temp\CP347665959437Session\CPTrustFolder347665959437\PPTImport347666488312\data\asimages\{473C5977-82A3-46CE-B680-06D570673674}_29.png&quot;/&gt;&lt;left val=&quot;463&quot;/&gt;&lt;top val=&quot;109&quot;/&gt;&lt;width val=&quot;276&quot;/&gt;&lt;height val=&quot;246&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4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TIMING" val="|5.9|7.4|13.9|2.5"/>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3&quot;/&gt;&lt;lineCharCount val=&quot;19&quot;/&gt;&lt;lineCharCount val=&quot;31&quot;/&gt;&lt;lineCharCount val=&quot;35&quot;/&gt;&lt;lineCharCount val=&quot;25&quot;/&gt;&lt;lineCharCount val=&quot;15&quot;/&gt;&lt;lineCharCount val=&quot;34&quot;/&gt;&lt;lineCharCount val=&quot;31&quot;/&gt;&lt;lineCharCount val=&quot;16&quot;/&gt;&lt;lineCharCount val=&quot;1&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FE0BA9-5E17-44BA-8238-5F1DE3DE5340}&quot;/&gt;&lt;isInvalidForFieldText val=&quot;0&quot;/&gt;&lt;Image&gt;&lt;filename val=&quot;C:\Documents and Settings\Administrator\Local Settings\Temp\CP347665959437Session\CPTrustFolder347665959437\PPTImport347666488312\data\asimages\{C9FE0BA9-5E17-44BA-8238-5F1DE3DE5340}_30.png&quot;/&gt;&lt;left val=&quot;470&quot;/&gt;&lt;top val=&quot;99&quot;/&gt;&lt;width val=&quot;264&quot;/&gt;&lt;height val=&quot;237&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TIMING" val="|5.9|7.4|13.9|2.5"/>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13&quot;/&gt;&lt;lineCharCount val=&quot;19&quot;/&gt;&lt;lineCharCount val=&quot;31&quot;/&gt;&lt;lineCharCount val=&quot;35&quot;/&gt;&lt;lineCharCount val=&quot;25&quot;/&gt;&lt;lineCharCount val=&quot;15&quot;/&gt;&lt;lineCharCount val=&quot;34&quot;/&gt;&lt;lineCharCount val=&quot;31&quot;/&gt;&lt;lineCharCount val=&quot;16&quot;/&gt;&lt;lineCharCount val=&quot;1&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TIMING" val="|5.2|0.8|7.9|5.6|3.5|2.4|2.5|8.1"/>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14&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1&quot;/&gt;&lt;lineCharCount val=&quot;55&quot;/&gt;&lt;lineCharCount val=&quot;50&quot;/&gt;&lt;lineCharCount val=&quot;40&quot;/&gt;&lt;lineCharCount val=&quot;25&quot;/&gt;&lt;lineCharCount val=&quot;14&quot;/&gt;&lt;lineCharCount val=&quot;17&quot;/&gt;&lt;lineCharCount val=&quot;56&quot;/&gt;&lt;lineCharCount val=&quot;34&quot;/&gt;&lt;lineCharCount val=&quot;15&quot;/&gt;&lt;lineCharCount val=&quot;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8&quot;/&gt;&lt;lineCharCount val=&quot;47&quot;/&gt;&lt;lineCharCount val=&quot;34&quot;/&gt;&lt;lineCharCount val=&quot;60&quot;/&gt;&lt;lineCharCount val=&quot;51&quot;/&gt;&lt;lineCharCount val=&quot;25&quot;/&gt;&lt;lineCharCount val=&quot;6&quot;/&gt;&lt;lineCharCount val=&quot;11&quot;/&gt;&lt;lineCharCount val=&quot;13&quot;/&gt;&lt;lineCharCount val=&quot;13&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TableIndex row=&quot;1&quot; col=&quot;2&quot;&gt;&lt;linesCount val=&quot;1&quot;/&gt;&lt;lineCharCount val=&quot;10&quot;/&gt;&lt;/TableIndex&gt;&lt;TableIndex row=&quot;1&quot; col=&quot;3&quot;&gt;&lt;linesCount val=&quot;1&quot;/&gt;&lt;lineCharCount val=&quot;10&quot;/&gt;&lt;/TableIndex&gt;&lt;TableIndex row=&quot;2&quot; col=&quot;1&quot;&gt;&lt;linesCount val=&quot;1&quot;/&gt;&lt;lineCharCount val=&quot;13&quot;/&gt;&lt;/TableIndex&gt;&lt;TableIndex row=&quot;2&quot; col=&quot;2&quot;&gt;&lt;linesCount val=&quot;1&quot;/&gt;&lt;lineCharCount val=&quot;5&quot;/&gt;&lt;/TableIndex&gt;&lt;TableIndex row=&quot;2&quot; col=&quot;3&quot;&gt;&lt;linesCount val=&quot;1&quot;/&gt;&lt;lineCharCount val=&quot;7&quot;/&gt;&lt;/TableIndex&gt;&lt;TableIndex row=&quot;3&quot; col=&quot;1&quot;&gt;&lt;linesCount val=&quot;1&quot;/&gt;&lt;lineCharCount val=&quot;19&quot;/&gt;&lt;/TableIndex&gt;&lt;TableIndex row=&quot;3&quot; col=&quot;2&quot;&gt;&lt;linesCount val=&quot;1&quot;/&gt;&lt;lineCharCount val=&quot;5&quot;/&gt;&lt;/TableIndex&gt;&lt;TableIndex row=&quot;3&quot; col=&quot;3&quot;&gt;&lt;linesCount val=&quot;1&quot;/&gt;&lt;lineCharCount val=&quot;8&quot;/&gt;&lt;/TableIndex&gt;&lt;TableIndex row=&quot;4&quot; col=&quot;1&quot;&gt;&lt;linesCount val=&quot;1&quot;/&gt;&lt;lineCharCount val=&quot;15&quot;/&gt;&lt;/TableIndex&gt;&lt;TableIndex row=&quot;4&quot; col=&quot;2&quot;&gt;&lt;linesCount val=&quot;1&quot;/&gt;&lt;lineCharCount val=&quot;6&quot;/&gt;&lt;/TableIndex&gt;&lt;TableIndex row=&quot;4&quot; col=&quot;3&quot;&gt;&lt;linesCount val=&quot;1&quot;/&gt;&lt;lineCharCount val=&quot;8&quot;/&gt;&lt;/TableIndex&gt;&lt;TableIndex row=&quot;5&quot; col=&quot;1&quot;&gt;&lt;linesCount val=&quot;1&quot;/&gt;&lt;lineCharCount val=&quot;4&quot;/&gt;&lt;/TableIndex&gt;&lt;TableIndex row=&quot;5&quot; col=&quot;2&quot;&gt;&lt;linesCount val=&quot;1&quot;/&gt;&lt;lineCharCount val=&quot;6&quot;/&gt;&lt;/TableIndex&gt;&lt;TableIndex row=&quot;5&quot; col=&quot;3&quot;&gt;&lt;linesCount val=&quot;1&quot;/&gt;&lt;lineCharCount val=&quot;8&quot;/&gt;&lt;/TableIndex&gt;&lt;TableIndex row=&quot;6&quot; col=&quot;1&quot;&gt;&lt;linesCount val=&quot;1&quot;/&gt;&lt;lineCharCount val=&quot;10&quot;/&gt;&lt;/TableIndex&gt;&lt;TableIndex row=&quot;6&quot; col=&quot;2&quot;&gt;&lt;linesCount val=&quot;1&quot;/&gt;&lt;lineCharCount val=&quot;11&quot;/&gt;&lt;/TableIndex&gt;&lt;TableIndex row=&quot;6&quot; col=&quot;3&quot;&gt;&lt;linesCount val=&quot;1&quot;/&gt;&lt;lineCharCount val=&quot;7&quot;/&gt;&lt;/TableIndex&gt;&lt;TableIndex row=&quot;7&quot; col=&quot;1&quot;&gt;&lt;linesCount val=&quot;1&quot;/&gt;&lt;lineCharCount val=&quot;12&quot;/&gt;&lt;/TableIndex&gt;&lt;TableIndex row=&quot;7&quot; col=&quot;2&quot;&gt;&lt;linesCount val=&quot;1&quot;/&gt;&lt;lineCharCount val=&quot;5&quot;/&gt;&lt;/TableIndex&gt;&lt;TableIndex row=&quot;7&quot; col=&quot;3&quot;&gt;&lt;linesCount val=&quot;1&quot;/&gt;&lt;lineCharCount val=&quot;8&quot;/&gt;&lt;/TableIndex&gt;&lt;TableIndex row=&quot;8&quot; col=&quot;1&quot;&gt;&lt;linesCount val=&quot;1&quot;/&gt;&lt;lineCharCount val=&quot;23&quot;/&gt;&lt;/TableIndex&gt;&lt;TableIndex row=&quot;8&quot; col=&quot;2&quot;&gt;&lt;linesCount val=&quot;1&quot;/&gt;&lt;lineCharCount val=&quot;5&quot;/&gt;&lt;/TableIndex&gt;&lt;TableIndex row=&quot;8&quot; col=&quot;3&quot;&gt;&lt;linesCount val=&quot;1&quot;/&gt;&lt;lineCharCount val=&quot;7&quot;/&gt;&lt;/TableIndex&gt;&lt;TableIndex row=&quot;9&quot; col=&quot;1&quot;&gt;&lt;linesCount val=&quot;1&quot;/&gt;&lt;lineCharCount val=&quot;11&quot;/&gt;&lt;/TableIndex&gt;&lt;TableIndex row=&quot;9&quot; col=&quot;2&quot;&gt;&lt;linesCount val=&quot;1&quot;/&gt;&lt;lineCharCount val=&quot;5&quot;/&gt;&lt;/TableIndex&gt;&lt;TableIndex row=&quot;9&quot; col=&quot;3&quot;&gt;&lt;linesCount val=&quot;1&quot;/&gt;&lt;lineCharCount val=&quot;8&quot;/&gt;&lt;/TableIndex&gt;&lt;TableIndex row=&quot;10&quot; col=&quot;1&quot;&gt;&lt;linesCount val=&quot;1&quot;/&gt;&lt;lineCharCount val=&quot;25&quot;/&gt;&lt;/TableIndex&gt;&lt;TableIndex row=&quot;10&quot; col=&quot;2&quot;&gt;&lt;linesCount val=&quot;1&quot;/&gt;&lt;lineCharCount val=&quot;5&quot;/&gt;&lt;/TableIndex&gt;&lt;TableIndex row=&quot;10&quot; col=&quot;3&quot;&gt;&lt;linesCount val=&quot;1&quot;/&gt;&lt;lineCharCount val=&quot;7&quot;/&gt;&lt;/TableIndex&gt;&lt;TableIndex row=&quot;11&quot; col=&quot;1&quot;&gt;&lt;linesCount val=&quot;1&quot;/&gt;&lt;lineCharCount val=&quot;18&quot;/&gt;&lt;/TableIndex&gt;&lt;TableIndex row=&quot;11&quot; col=&quot;2&quot;&gt;&lt;linesCount val=&quot;1&quot;/&gt;&lt;lineCharCount val=&quot;5&quot;/&gt;&lt;/TableIndex&gt;&lt;TableIndex row=&quot;11&quot; col=&quot;3&quot;&gt;&lt;linesCount val=&quot;1&quot;/&gt;&lt;lineCharCount val=&quot;8&quot;/&gt;&lt;/TableIndex&gt;&lt;/ShapeTextInfo&gt;"/>
  <p:tag name="PRESENTER_SHAPEINFO" val="&lt;ThreeDShapeInfo&gt;&lt;uuid val=&quot;{51D986E3-664D-42D1-9A9E-DF5845AE7222}&quot;/&gt;&lt;isInvalidForFieldText val=&quot;0&quot;/&gt;&lt;Image&gt;&lt;filename val=&quot;C:\Documents and Settings\Administrator\Local Settings\Temp\CP347665959437Session\CPTrustFolder347665959437\PPTImport347666488312\data\asimages\{51D986E3-664D-42D1-9A9E-DF5845AE7222}_51.png&quot;/&gt;&lt;left val=&quot;54&quot;/&gt;&lt;top val=&quot;174&quot;/&gt;&lt;width val=&quot;625&quot;/&gt;&lt;height val=&quot;290&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79314A8-D38C-420D-90C2-A7234CEF08A5}&quot;/&gt;&lt;isInvalidForFieldText val=&quot;0&quot;/&gt;&lt;Image&gt;&lt;filename val=&quot;C:\Documents and Settings\Administrator\Local Settings\Temp\CP347665959437Session\CPTrustFolder347665959437\PPTImport347666488312\data\asimages\{279314A8-D38C-420D-90C2-A7234CEF08A5}_26.png&quot;/&gt;&lt;left val=&quot;471&quot;/&gt;&lt;top val=&quot;317&quot;/&gt;&lt;width val=&quot;261&quot;/&gt;&lt;height val=&quot;234&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DAAA63A-B79F-43CD-9F75-7E8C0AF95512}&quot;/&gt;&lt;isInvalidForFieldText val=&quot;0&quot;/&gt;&lt;Image&gt;&lt;filename val=&quot;C:\Documents and Settings\Administrator\Local Settings\Temp\CP347665959437Session\CPTrustFolder347665959437\PPTImport347666488312\data\asimages\{9DAAA63A-B79F-43CD-9F75-7E8C0AF95512}_26.png&quot;/&gt;&lt;left val=&quot;465&quot;/&gt;&lt;top val=&quot;321&quot;/&gt;&lt;width val=&quot;264&quot;/&gt;&lt;height val=&quot;237&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TIMING" val="|6.6|1|6.9|6.7|27.2|3.9|5.1|4.5"/>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40&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4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TIMING" val="|4.6|8.6|9|1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12273</TotalTime>
  <Words>2148</Words>
  <Application>Microsoft Office PowerPoint</Application>
  <PresentationFormat>On-screen Show (4:3)</PresentationFormat>
  <Paragraphs>252</Paragraphs>
  <Slides>37</Slides>
  <Notes>19</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0" baseType="lpstr">
      <vt:lpstr>Office Theme</vt:lpstr>
      <vt:lpstr>Photo Editor Photo</vt:lpstr>
      <vt:lpstr>Worksheet</vt:lpstr>
      <vt:lpstr>Hydrological Information System</vt:lpstr>
      <vt:lpstr>Acoustic Doppler Systems</vt:lpstr>
      <vt:lpstr>Acoustic Doppler Current Profilers (ADCP)</vt:lpstr>
      <vt:lpstr> ADVM - General Information</vt:lpstr>
      <vt:lpstr> Upward Looking ADVM</vt:lpstr>
      <vt:lpstr> Side Looking ADVM</vt:lpstr>
      <vt:lpstr>SonTek Argonaut SL</vt:lpstr>
      <vt:lpstr>Nortek EZ-Q</vt:lpstr>
      <vt:lpstr>Sontek Uplooker ADP</vt:lpstr>
      <vt:lpstr>Sontek Argonaut SW</vt:lpstr>
      <vt:lpstr>What Is an ADCP?</vt:lpstr>
      <vt:lpstr> ADCP (Current Profiler)</vt:lpstr>
      <vt:lpstr>ADCP Discharge Measurement</vt:lpstr>
      <vt:lpstr>High Flow - Mississippi River</vt:lpstr>
      <vt:lpstr>Low Flow Measurements</vt:lpstr>
      <vt:lpstr>Terminology</vt:lpstr>
      <vt:lpstr>What are ADCPs being used for?</vt:lpstr>
      <vt:lpstr>Some Commonly Used ADCPs</vt:lpstr>
      <vt:lpstr>Acoustic Doppler Systems: Advantages/Disadvantages</vt:lpstr>
      <vt:lpstr>Using Acoustic Backscatter as a Surrogate of Sediment Concentration</vt:lpstr>
      <vt:lpstr>ADCP – Additional Applications</vt:lpstr>
      <vt:lpstr>Index-Velocity Ratings</vt:lpstr>
      <vt:lpstr>Can ABS be used to Estimate Sediment Loads?</vt:lpstr>
      <vt:lpstr>Uplooker Data Collection System</vt:lpstr>
      <vt:lpstr>Equipment Tripod</vt:lpstr>
      <vt:lpstr>Acoustic Backscatter and Velocity</vt:lpstr>
      <vt:lpstr>Use of Individual Beams for Bathymetry</vt:lpstr>
      <vt:lpstr>Generation of Map</vt:lpstr>
      <vt:lpstr>Velocity Vector Animation</vt:lpstr>
      <vt:lpstr>Instrument Considerations</vt:lpstr>
      <vt:lpstr>Accuracy and Precision</vt:lpstr>
      <vt:lpstr>Technical</vt:lpstr>
      <vt:lpstr>Environmental</vt:lpstr>
      <vt:lpstr>Operational</vt:lpstr>
      <vt:lpstr>Procurement</vt:lpstr>
      <vt:lpstr>Cost Table (Approximate)</vt:lpstr>
      <vt:lpstr>Questions/Comments?</vt:lpstr>
    </vt:vector>
  </TitlesOfParts>
  <Company>Innovative Hydrology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technology available for real-time hydrologic information systems: Instrumentation</dc:title>
  <dc:creator>Matt Heggli</dc:creator>
  <cp:lastModifiedBy>akbansal</cp:lastModifiedBy>
  <cp:revision>392</cp:revision>
  <dcterms:created xsi:type="dcterms:W3CDTF">2012-06-11T18:42:42Z</dcterms:created>
  <dcterms:modified xsi:type="dcterms:W3CDTF">2017-09-15T12:42:49Z</dcterms:modified>
</cp:coreProperties>
</file>